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oboto"/>
      <p:regular r:id="rId20"/>
      <p:bold r:id="rId21"/>
      <p:italic r:id="rId22"/>
      <p:boldItalic r:id="rId23"/>
    </p:embeddedFont>
    <p:embeddedFont>
      <p:font typeface="DM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45">
          <p15:clr>
            <a:srgbClr val="A4A3A4"/>
          </p15:clr>
        </p15:guide>
        <p15:guide id="3" pos="299">
          <p15:clr>
            <a:srgbClr val="9AA0A6"/>
          </p15:clr>
        </p15:guide>
        <p15:guide id="4" orient="horz" pos="2891">
          <p15:clr>
            <a:srgbClr val="9AA0A6"/>
          </p15:clr>
        </p15:guide>
      </p15:sldGuideLst>
    </p:ext>
    <p:ext uri="http://customooxmlschemas.google.com/">
      <go:slidesCustomData xmlns:go="http://customooxmlschemas.google.com/" r:id="rId28" roundtripDataSignature="AMtx7miI/2Xp9+m4HohaByDzynRA8rCd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025570-179C-4FFC-9AEE-B882A2F5DD37}">
  <a:tblStyle styleId="{28025570-179C-4FFC-9AEE-B882A2F5DD3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45"/>
        <p:guide pos="299"/>
        <p:guide pos="2891"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DMSans-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DMSans-italic.fntdata"/><Relationship Id="rId25" Type="http://schemas.openxmlformats.org/officeDocument/2006/relationships/font" Target="fonts/DMSans-bold.fntdata"/><Relationship Id="rId28" Type="http://customschemas.google.com/relationships/presentationmetadata" Target="metadata"/><Relationship Id="rId27" Type="http://schemas.openxmlformats.org/officeDocument/2006/relationships/font" Target="fonts/DM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6b912f14a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6b912f14a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6b912f14a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6b912f14a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6b912f14a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6b912f14a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6b912f14a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6b912f14a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6b912f14a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g16b912f14ac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6b912f14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16b912f14a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4103c9642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14103c96423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4103c9642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14103c96423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4103c9642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14103c96423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6b912f14a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6b912f14a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6c8fc038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6c8fc038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6b912f14a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6b912f14a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g14103c96423_0_50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g14103c96423_0_50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g14103c96423_0_5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g14103c96423_0_53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g14103c96423_0_539"/>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g14103c96423_0_5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g14103c96423_0_5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1" name="Shape 51"/>
        <p:cNvGrpSpPr/>
        <p:nvPr/>
      </p:nvGrpSpPr>
      <p:grpSpPr>
        <a:xfrm>
          <a:off x="0" y="0"/>
          <a:ext cx="0" cy="0"/>
          <a:chOff x="0" y="0"/>
          <a:chExt cx="0" cy="0"/>
        </a:xfrm>
      </p:grpSpPr>
      <p:pic>
        <p:nvPicPr>
          <p:cNvPr id="52" name="Google Shape;52;g14103c96423_0_54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solidFill>
          <a:schemeClr val="dk2"/>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g14103c96423_0_54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g14103c96423_0_5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 name="Google Shape;58;g14103c96423_0_55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g14103c96423_0_55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g14103c96423_0_55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g14103c96423_0_55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g14103c96423_0_55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g14103c96423_0_50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g14103c96423_0_5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g14103c96423_0_56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g14103c96423_0_56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g14103c96423_0_51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g14103c96423_0_5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g14103c96423_0_5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g14103c96423_0_5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g14103c96423_0_5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g14103c96423_0_51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g14103c96423_0_5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g14103c96423_0_5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g14103c96423_0_5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g14103c96423_0_52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g14103c96423_0_52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g14103c96423_0_5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g14103c96423_0_5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g14103c96423_0_5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g14103c96423_0_53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g14103c96423_0_53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g14103c96423_0_53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g14103c96423_0_53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g14103c96423_0_5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g14103c96423_0_53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g14103c96423_0_5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23" Type="http://schemas.openxmlformats.org/officeDocument/2006/relationships/theme" Target="../theme/theme2.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14103c96423_0_5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g14103c96423_0_50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g14103c96423_0_5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pic>
        <p:nvPicPr>
          <p:cNvPr id="9" name="Google Shape;9;g14103c96423_0_500"/>
          <p:cNvPicPr preferRelativeResize="0"/>
          <p:nvPr/>
        </p:nvPicPr>
        <p:blipFill>
          <a:blip r:embed="rId1">
            <a:alphaModFix/>
          </a:blip>
          <a:stretch>
            <a:fillRect/>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3"/>
          <p:cNvSpPr txBox="1"/>
          <p:nvPr/>
        </p:nvSpPr>
        <p:spPr>
          <a:xfrm>
            <a:off x="647825" y="100050"/>
            <a:ext cx="8123100" cy="4943400"/>
          </a:xfrm>
          <a:prstGeom prst="rect">
            <a:avLst/>
          </a:prstGeom>
          <a:noFill/>
          <a:ln>
            <a:noFill/>
          </a:ln>
        </p:spPr>
        <p:txBody>
          <a:bodyPr anchorCtr="0" anchor="t" bIns="91425" lIns="91425" spcFirstLastPara="1" rIns="91425" wrap="square" tIns="91425">
            <a:normAutofit fontScale="62500" lnSpcReduction="10000"/>
          </a:bodyPr>
          <a:lstStyle/>
          <a:p>
            <a:pPr indent="0" lvl="0" marL="0" rtl="0" algn="ctr">
              <a:lnSpc>
                <a:spcPct val="115000"/>
              </a:lnSpc>
              <a:spcBef>
                <a:spcPts val="600"/>
              </a:spcBef>
              <a:spcAft>
                <a:spcPts val="0"/>
              </a:spcAft>
              <a:buClr>
                <a:schemeClr val="dk1"/>
              </a:buClr>
              <a:buSzPct val="44000"/>
              <a:buFont typeface="Arial"/>
              <a:buNone/>
            </a:pPr>
            <a:r>
              <a:t/>
            </a:r>
            <a:endParaRPr b="1" sz="2500">
              <a:solidFill>
                <a:schemeClr val="lt1"/>
              </a:solidFill>
              <a:highlight>
                <a:schemeClr val="dk1"/>
              </a:highlight>
              <a:latin typeface="Roboto"/>
              <a:ea typeface="Roboto"/>
              <a:cs typeface="Roboto"/>
              <a:sym typeface="Roboto"/>
            </a:endParaRPr>
          </a:p>
          <a:p>
            <a:pPr indent="0" lvl="0" marL="0" rtl="0" algn="ctr">
              <a:lnSpc>
                <a:spcPct val="115000"/>
              </a:lnSpc>
              <a:spcBef>
                <a:spcPts val="1200"/>
              </a:spcBef>
              <a:spcAft>
                <a:spcPts val="0"/>
              </a:spcAft>
              <a:buClr>
                <a:schemeClr val="dk1"/>
              </a:buClr>
              <a:buSzPct val="44000"/>
              <a:buFont typeface="Arial"/>
              <a:buNone/>
            </a:pPr>
            <a:r>
              <a:t/>
            </a:r>
            <a:endParaRPr b="1" sz="2500">
              <a:solidFill>
                <a:schemeClr val="lt1"/>
              </a:solidFill>
              <a:highlight>
                <a:schemeClr val="dk1"/>
              </a:highlight>
              <a:latin typeface="Roboto"/>
              <a:ea typeface="Roboto"/>
              <a:cs typeface="Roboto"/>
              <a:sym typeface="Roboto"/>
            </a:endParaRPr>
          </a:p>
          <a:p>
            <a:pPr indent="0" lvl="0" marL="0" rtl="0" algn="ctr">
              <a:lnSpc>
                <a:spcPct val="115000"/>
              </a:lnSpc>
              <a:spcBef>
                <a:spcPts val="1200"/>
              </a:spcBef>
              <a:spcAft>
                <a:spcPts val="0"/>
              </a:spcAft>
              <a:buClr>
                <a:schemeClr val="dk1"/>
              </a:buClr>
              <a:buSzPct val="44000"/>
              <a:buFont typeface="Arial"/>
              <a:buNone/>
            </a:pPr>
            <a:r>
              <a:t/>
            </a:r>
            <a:endParaRPr b="1" sz="2500">
              <a:solidFill>
                <a:schemeClr val="lt1"/>
              </a:solidFill>
              <a:highlight>
                <a:schemeClr val="dk1"/>
              </a:highlight>
              <a:latin typeface="Roboto"/>
              <a:ea typeface="Roboto"/>
              <a:cs typeface="Roboto"/>
              <a:sym typeface="Roboto"/>
            </a:endParaRPr>
          </a:p>
          <a:p>
            <a:pPr indent="0" lvl="0" marL="1371600" rtl="0" algn="l">
              <a:lnSpc>
                <a:spcPct val="115000"/>
              </a:lnSpc>
              <a:spcBef>
                <a:spcPts val="1200"/>
              </a:spcBef>
              <a:spcAft>
                <a:spcPts val="0"/>
              </a:spcAft>
              <a:buClr>
                <a:schemeClr val="dk1"/>
              </a:buClr>
              <a:buSzPct val="44000"/>
              <a:buFont typeface="Arial"/>
              <a:buNone/>
            </a:pPr>
            <a:r>
              <a:t/>
            </a:r>
            <a:endParaRPr b="1" sz="2500">
              <a:solidFill>
                <a:schemeClr val="lt1"/>
              </a:solidFill>
              <a:highlight>
                <a:schemeClr val="dk1"/>
              </a:highlight>
              <a:latin typeface="Roboto"/>
              <a:ea typeface="Roboto"/>
              <a:cs typeface="Roboto"/>
              <a:sym typeface="Roboto"/>
            </a:endParaRPr>
          </a:p>
          <a:p>
            <a:pPr indent="0" lvl="0" marL="1371600" rtl="0" algn="l">
              <a:lnSpc>
                <a:spcPct val="115000"/>
              </a:lnSpc>
              <a:spcBef>
                <a:spcPts val="1200"/>
              </a:spcBef>
              <a:spcAft>
                <a:spcPts val="0"/>
              </a:spcAft>
              <a:buClr>
                <a:schemeClr val="dk1"/>
              </a:buClr>
              <a:buSzPct val="44000"/>
              <a:buFont typeface="Arial"/>
              <a:buNone/>
            </a:pPr>
            <a:r>
              <a:t/>
            </a:r>
            <a:endParaRPr b="1" sz="2500">
              <a:solidFill>
                <a:schemeClr val="lt1"/>
              </a:solidFill>
              <a:highlight>
                <a:schemeClr val="dk1"/>
              </a:highlight>
              <a:latin typeface="Roboto"/>
              <a:ea typeface="Roboto"/>
              <a:cs typeface="Roboto"/>
              <a:sym typeface="Roboto"/>
            </a:endParaRPr>
          </a:p>
          <a:p>
            <a:pPr indent="0" lvl="0" marL="1371600" rtl="0" algn="l">
              <a:lnSpc>
                <a:spcPct val="115000"/>
              </a:lnSpc>
              <a:spcBef>
                <a:spcPts val="1200"/>
              </a:spcBef>
              <a:spcAft>
                <a:spcPts val="0"/>
              </a:spcAft>
              <a:buClr>
                <a:schemeClr val="dk1"/>
              </a:buClr>
              <a:buSzPct val="44000"/>
              <a:buFont typeface="Arial"/>
              <a:buNone/>
            </a:pPr>
            <a:r>
              <a:t/>
            </a:r>
            <a:endParaRPr b="1" sz="2500">
              <a:solidFill>
                <a:schemeClr val="lt1"/>
              </a:solidFill>
              <a:highlight>
                <a:schemeClr val="dk1"/>
              </a:highlight>
              <a:latin typeface="Roboto"/>
              <a:ea typeface="Roboto"/>
              <a:cs typeface="Roboto"/>
              <a:sym typeface="Roboto"/>
            </a:endParaRPr>
          </a:p>
          <a:p>
            <a:pPr indent="0" lvl="0" marL="1828800" rtl="0" algn="l">
              <a:lnSpc>
                <a:spcPct val="115000"/>
              </a:lnSpc>
              <a:spcBef>
                <a:spcPts val="1200"/>
              </a:spcBef>
              <a:spcAft>
                <a:spcPts val="0"/>
              </a:spcAft>
              <a:buClr>
                <a:schemeClr val="dk1"/>
              </a:buClr>
              <a:buSzPct val="44000"/>
              <a:buFont typeface="Arial"/>
              <a:buNone/>
            </a:pPr>
            <a:r>
              <a:rPr b="1" lang="es" sz="2500">
                <a:solidFill>
                  <a:schemeClr val="lt1"/>
                </a:solidFill>
                <a:highlight>
                  <a:schemeClr val="dk1"/>
                </a:highlight>
                <a:latin typeface="Roboto"/>
                <a:ea typeface="Roboto"/>
                <a:cs typeface="Roboto"/>
                <a:sym typeface="Roboto"/>
              </a:rPr>
              <a:t>ANALISIS EPIDEMIOLOGICO MUNDIAL </a:t>
            </a:r>
            <a:endParaRPr b="1" sz="2500">
              <a:solidFill>
                <a:schemeClr val="lt1"/>
              </a:solidFill>
              <a:highlight>
                <a:schemeClr val="dk1"/>
              </a:highlight>
              <a:latin typeface="Roboto"/>
              <a:ea typeface="Roboto"/>
              <a:cs typeface="Roboto"/>
              <a:sym typeface="Roboto"/>
            </a:endParaRPr>
          </a:p>
          <a:p>
            <a:pPr indent="0" lvl="0" marL="2743200" rtl="0" algn="l">
              <a:lnSpc>
                <a:spcPct val="115000"/>
              </a:lnSpc>
              <a:spcBef>
                <a:spcPts val="1200"/>
              </a:spcBef>
              <a:spcAft>
                <a:spcPts val="0"/>
              </a:spcAft>
              <a:buClr>
                <a:schemeClr val="dk1"/>
              </a:buClr>
              <a:buSzPct val="55000"/>
              <a:buFont typeface="Arial"/>
              <a:buNone/>
            </a:pPr>
            <a:r>
              <a:rPr b="1" lang="es" sz="2000">
                <a:solidFill>
                  <a:schemeClr val="lt1"/>
                </a:solidFill>
                <a:highlight>
                  <a:schemeClr val="dk1"/>
                </a:highlight>
                <a:latin typeface="Roboto"/>
                <a:ea typeface="Roboto"/>
                <a:cs typeface="Roboto"/>
                <a:sym typeface="Roboto"/>
              </a:rPr>
              <a:t>VIRUS SARS- </a:t>
            </a:r>
            <a:r>
              <a:rPr b="1" lang="es" sz="2000">
                <a:solidFill>
                  <a:schemeClr val="lt1"/>
                </a:solidFill>
                <a:highlight>
                  <a:schemeClr val="dk1"/>
                </a:highlight>
                <a:latin typeface="Roboto"/>
                <a:ea typeface="Roboto"/>
                <a:cs typeface="Roboto"/>
                <a:sym typeface="Roboto"/>
              </a:rPr>
              <a:t>COV 2</a:t>
            </a:r>
            <a:r>
              <a:rPr lang="es" sz="2000">
                <a:solidFill>
                  <a:schemeClr val="lt1"/>
                </a:solidFill>
                <a:highlight>
                  <a:schemeClr val="dk1"/>
                </a:highlight>
                <a:latin typeface="Roboto"/>
                <a:ea typeface="Roboto"/>
                <a:cs typeface="Roboto"/>
                <a:sym typeface="Roboto"/>
              </a:rPr>
              <a:t> </a:t>
            </a:r>
            <a:endParaRPr sz="2000">
              <a:solidFill>
                <a:schemeClr val="lt1"/>
              </a:solidFill>
              <a:highlight>
                <a:schemeClr val="dk1"/>
              </a:highlight>
              <a:latin typeface="Roboto"/>
              <a:ea typeface="Roboto"/>
              <a:cs typeface="Roboto"/>
              <a:sym typeface="Roboto"/>
            </a:endParaRPr>
          </a:p>
          <a:p>
            <a:pPr indent="0" lvl="0" marL="0" rtl="0" algn="l">
              <a:lnSpc>
                <a:spcPct val="115000"/>
              </a:lnSpc>
              <a:spcBef>
                <a:spcPts val="1200"/>
              </a:spcBef>
              <a:spcAft>
                <a:spcPts val="0"/>
              </a:spcAft>
              <a:buClr>
                <a:schemeClr val="dk1"/>
              </a:buClr>
              <a:buSzPct val="55000"/>
              <a:buFont typeface="Arial"/>
              <a:buNone/>
            </a:pPr>
            <a:r>
              <a:t/>
            </a:r>
            <a:endParaRPr sz="2000">
              <a:solidFill>
                <a:schemeClr val="lt1"/>
              </a:solidFill>
              <a:highlight>
                <a:schemeClr val="dk1"/>
              </a:highlight>
              <a:latin typeface="Roboto"/>
              <a:ea typeface="Roboto"/>
              <a:cs typeface="Roboto"/>
              <a:sym typeface="Roboto"/>
            </a:endParaRPr>
          </a:p>
          <a:p>
            <a:pPr indent="0" lvl="0" marL="0" rtl="0" algn="l">
              <a:lnSpc>
                <a:spcPct val="115000"/>
              </a:lnSpc>
              <a:spcBef>
                <a:spcPts val="1200"/>
              </a:spcBef>
              <a:spcAft>
                <a:spcPts val="0"/>
              </a:spcAft>
              <a:buClr>
                <a:schemeClr val="dk1"/>
              </a:buClr>
              <a:buSzPct val="55000"/>
              <a:buFont typeface="Arial"/>
              <a:buNone/>
            </a:pPr>
            <a:r>
              <a:t/>
            </a:r>
            <a:endParaRPr sz="2000">
              <a:solidFill>
                <a:schemeClr val="lt1"/>
              </a:solidFill>
              <a:highlight>
                <a:schemeClr val="dk1"/>
              </a:highlight>
              <a:latin typeface="Roboto"/>
              <a:ea typeface="Roboto"/>
              <a:cs typeface="Roboto"/>
              <a:sym typeface="Roboto"/>
            </a:endParaRPr>
          </a:p>
          <a:p>
            <a:pPr indent="0" lvl="0" marL="3200400" rtl="0" algn="l">
              <a:lnSpc>
                <a:spcPct val="115000"/>
              </a:lnSpc>
              <a:spcBef>
                <a:spcPts val="1200"/>
              </a:spcBef>
              <a:spcAft>
                <a:spcPts val="0"/>
              </a:spcAft>
              <a:buClr>
                <a:schemeClr val="dk1"/>
              </a:buClr>
              <a:buSzPct val="55000"/>
              <a:buFont typeface="Arial"/>
              <a:buNone/>
            </a:pPr>
            <a:r>
              <a:rPr b="1" lang="es" sz="2000">
                <a:solidFill>
                  <a:schemeClr val="lt1"/>
                </a:solidFill>
                <a:highlight>
                  <a:schemeClr val="dk1"/>
                </a:highlight>
                <a:latin typeface="Roboto"/>
                <a:ea typeface="Roboto"/>
                <a:cs typeface="Roboto"/>
                <a:sym typeface="Roboto"/>
              </a:rPr>
              <a:t>2022</a:t>
            </a:r>
            <a:endParaRPr b="1" sz="2000">
              <a:solidFill>
                <a:schemeClr val="lt1"/>
              </a:solidFill>
              <a:highlight>
                <a:schemeClr val="dk1"/>
              </a:highlight>
              <a:latin typeface="Roboto"/>
              <a:ea typeface="Roboto"/>
              <a:cs typeface="Roboto"/>
              <a:sym typeface="Roboto"/>
            </a:endParaRPr>
          </a:p>
          <a:p>
            <a:pPr indent="0" lvl="0" marL="2743200" rtl="0" algn="l">
              <a:lnSpc>
                <a:spcPct val="115000"/>
              </a:lnSpc>
              <a:spcBef>
                <a:spcPts val="1200"/>
              </a:spcBef>
              <a:spcAft>
                <a:spcPts val="0"/>
              </a:spcAft>
              <a:buClr>
                <a:schemeClr val="dk1"/>
              </a:buClr>
              <a:buSzPct val="55000"/>
              <a:buFont typeface="Arial"/>
              <a:buNone/>
            </a:pPr>
            <a:r>
              <a:rPr b="1" lang="es" sz="2000">
                <a:solidFill>
                  <a:schemeClr val="lt1"/>
                </a:solidFill>
                <a:highlight>
                  <a:schemeClr val="dk1"/>
                </a:highlight>
                <a:latin typeface="Roboto"/>
                <a:ea typeface="Roboto"/>
                <a:cs typeface="Roboto"/>
                <a:sym typeface="Roboto"/>
              </a:rPr>
              <a:t> Mariano Sellan</a:t>
            </a:r>
            <a:endParaRPr b="1" sz="2000">
              <a:solidFill>
                <a:schemeClr val="lt1"/>
              </a:solidFill>
              <a:highlight>
                <a:schemeClr val="dk1"/>
              </a:highlight>
              <a:latin typeface="Roboto"/>
              <a:ea typeface="Roboto"/>
              <a:cs typeface="Roboto"/>
              <a:sym typeface="Roboto"/>
            </a:endParaRPr>
          </a:p>
          <a:p>
            <a:pPr indent="0" lvl="0" marL="0" rtl="0" algn="l">
              <a:lnSpc>
                <a:spcPct val="115000"/>
              </a:lnSpc>
              <a:spcBef>
                <a:spcPts val="1200"/>
              </a:spcBef>
              <a:spcAft>
                <a:spcPts val="500"/>
              </a:spcAft>
              <a:buClr>
                <a:schemeClr val="dk1"/>
              </a:buClr>
              <a:buSzPct val="61111"/>
              <a:buFont typeface="Arial"/>
              <a:buNone/>
            </a:pPr>
            <a:r>
              <a:t/>
            </a:r>
            <a:endParaRPr b="1" sz="1800">
              <a:solidFill>
                <a:schemeClr val="accent2"/>
              </a:solidFill>
              <a:highlight>
                <a:srgbClr val="FFFFFF"/>
              </a:highlight>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g16b912f14ac_1_6"/>
          <p:cNvPicPr preferRelativeResize="0"/>
          <p:nvPr/>
        </p:nvPicPr>
        <p:blipFill rotWithShape="1">
          <a:blip r:embed="rId3">
            <a:alphaModFix/>
          </a:blip>
          <a:srcRect b="0" l="0" r="47780" t="0"/>
          <a:stretch/>
        </p:blipFill>
        <p:spPr>
          <a:xfrm>
            <a:off x="1506350" y="1034475"/>
            <a:ext cx="4615824" cy="3663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g16b912f14ac_1_11"/>
          <p:cNvPicPr preferRelativeResize="0"/>
          <p:nvPr/>
        </p:nvPicPr>
        <p:blipFill>
          <a:blip r:embed="rId3">
            <a:alphaModFix/>
          </a:blip>
          <a:stretch>
            <a:fillRect/>
          </a:stretch>
        </p:blipFill>
        <p:spPr>
          <a:xfrm>
            <a:off x="185350" y="620987"/>
            <a:ext cx="8773299" cy="4078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16b912f14ac_0_24"/>
          <p:cNvSpPr txBox="1"/>
          <p:nvPr/>
        </p:nvSpPr>
        <p:spPr>
          <a:xfrm>
            <a:off x="410875" y="268225"/>
            <a:ext cx="8395800" cy="4987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s" sz="1550">
                <a:solidFill>
                  <a:schemeClr val="lt1"/>
                </a:solidFill>
                <a:highlight>
                  <a:schemeClr val="dk1"/>
                </a:highlight>
                <a:latin typeface="Roboto"/>
                <a:ea typeface="Roboto"/>
                <a:cs typeface="Roboto"/>
                <a:sym typeface="Roboto"/>
              </a:rPr>
              <a:t>Interpretación de resultados y conclusiones</a:t>
            </a:r>
            <a:endParaRPr b="1" sz="1550">
              <a:solidFill>
                <a:schemeClr val="lt1"/>
              </a:solidFill>
              <a:highlight>
                <a:schemeClr val="dk1"/>
              </a:highlight>
              <a:latin typeface="Roboto"/>
              <a:ea typeface="Roboto"/>
              <a:cs typeface="Roboto"/>
              <a:sym typeface="Roboto"/>
            </a:endParaRPr>
          </a:p>
          <a:p>
            <a:pPr indent="0" lvl="0" marL="0" rtl="0" algn="l">
              <a:lnSpc>
                <a:spcPct val="135714"/>
              </a:lnSpc>
              <a:spcBef>
                <a:spcPts val="0"/>
              </a:spcBef>
              <a:spcAft>
                <a:spcPts val="0"/>
              </a:spcAft>
              <a:buNone/>
            </a:pPr>
            <a:r>
              <a:t/>
            </a:r>
            <a:endParaRPr sz="1050">
              <a:solidFill>
                <a:schemeClr val="lt1"/>
              </a:solidFill>
              <a:highlight>
                <a:schemeClr val="dk1"/>
              </a:highlight>
              <a:latin typeface="Roboto"/>
              <a:ea typeface="Roboto"/>
              <a:cs typeface="Roboto"/>
              <a:sym typeface="Roboto"/>
            </a:endParaRPr>
          </a:p>
          <a:p>
            <a:pPr indent="0" lvl="0" marL="0" rtl="0" algn="l">
              <a:lnSpc>
                <a:spcPct val="135714"/>
              </a:lnSpc>
              <a:spcBef>
                <a:spcPts val="0"/>
              </a:spcBef>
              <a:spcAft>
                <a:spcPts val="0"/>
              </a:spcAft>
              <a:buNone/>
            </a:pPr>
            <a:r>
              <a:rPr lang="es" sz="1250">
                <a:solidFill>
                  <a:schemeClr val="lt1"/>
                </a:solidFill>
                <a:highlight>
                  <a:schemeClr val="dk1"/>
                </a:highlight>
                <a:latin typeface="Roboto"/>
                <a:ea typeface="Roboto"/>
                <a:cs typeface="Roboto"/>
                <a:sym typeface="Roboto"/>
              </a:rPr>
              <a:t>- Como podemos deducir en base a nuestros insights la mayor cantidad de casos reportados se encuentra en la </a:t>
            </a:r>
            <a:r>
              <a:rPr lang="es" sz="1250">
                <a:solidFill>
                  <a:schemeClr val="lt1"/>
                </a:solidFill>
                <a:highlight>
                  <a:schemeClr val="dk1"/>
                </a:highlight>
                <a:latin typeface="Roboto"/>
                <a:ea typeface="Roboto"/>
                <a:cs typeface="Roboto"/>
                <a:sym typeface="Roboto"/>
              </a:rPr>
              <a:t>región</a:t>
            </a:r>
            <a:r>
              <a:rPr lang="es" sz="1250">
                <a:solidFill>
                  <a:schemeClr val="lt1"/>
                </a:solidFill>
                <a:highlight>
                  <a:schemeClr val="dk1"/>
                </a:highlight>
                <a:latin typeface="Roboto"/>
                <a:ea typeface="Roboto"/>
                <a:cs typeface="Roboto"/>
                <a:sym typeface="Roboto"/>
              </a:rPr>
              <a:t> de </a:t>
            </a:r>
            <a:r>
              <a:rPr lang="es" sz="1250">
                <a:solidFill>
                  <a:schemeClr val="lt1"/>
                </a:solidFill>
                <a:highlight>
                  <a:schemeClr val="dk1"/>
                </a:highlight>
                <a:latin typeface="Roboto"/>
                <a:ea typeface="Roboto"/>
                <a:cs typeface="Roboto"/>
                <a:sym typeface="Roboto"/>
              </a:rPr>
              <a:t>América</a:t>
            </a:r>
            <a:r>
              <a:rPr lang="es" sz="1250">
                <a:solidFill>
                  <a:schemeClr val="lt1"/>
                </a:solidFill>
                <a:highlight>
                  <a:schemeClr val="dk1"/>
                </a:highlight>
                <a:latin typeface="Roboto"/>
                <a:ea typeface="Roboto"/>
                <a:cs typeface="Roboto"/>
                <a:sym typeface="Roboto"/>
              </a:rPr>
              <a:t> del Sur</a:t>
            </a:r>
            <a:endParaRPr sz="1250">
              <a:solidFill>
                <a:schemeClr val="lt1"/>
              </a:solidFill>
              <a:highlight>
                <a:schemeClr val="dk1"/>
              </a:highlight>
              <a:latin typeface="Roboto"/>
              <a:ea typeface="Roboto"/>
              <a:cs typeface="Roboto"/>
              <a:sym typeface="Roboto"/>
            </a:endParaRPr>
          </a:p>
          <a:p>
            <a:pPr indent="0" lvl="0" marL="0" rtl="0" algn="l">
              <a:lnSpc>
                <a:spcPct val="135714"/>
              </a:lnSpc>
              <a:spcBef>
                <a:spcPts val="0"/>
              </a:spcBef>
              <a:spcAft>
                <a:spcPts val="0"/>
              </a:spcAft>
              <a:buNone/>
            </a:pPr>
            <a:r>
              <a:t/>
            </a:r>
            <a:endParaRPr sz="1250">
              <a:solidFill>
                <a:schemeClr val="lt1"/>
              </a:solidFill>
              <a:highlight>
                <a:schemeClr val="dk1"/>
              </a:highlight>
              <a:latin typeface="Roboto"/>
              <a:ea typeface="Roboto"/>
              <a:cs typeface="Roboto"/>
              <a:sym typeface="Roboto"/>
            </a:endParaRPr>
          </a:p>
          <a:p>
            <a:pPr indent="0" lvl="0" marL="0" rtl="0" algn="l">
              <a:lnSpc>
                <a:spcPct val="135714"/>
              </a:lnSpc>
              <a:spcBef>
                <a:spcPts val="0"/>
              </a:spcBef>
              <a:spcAft>
                <a:spcPts val="0"/>
              </a:spcAft>
              <a:buNone/>
            </a:pPr>
            <a:r>
              <a:rPr lang="es" sz="1250">
                <a:solidFill>
                  <a:schemeClr val="lt1"/>
                </a:solidFill>
                <a:highlight>
                  <a:schemeClr val="dk1"/>
                </a:highlight>
                <a:latin typeface="Roboto"/>
                <a:ea typeface="Roboto"/>
                <a:cs typeface="Roboto"/>
                <a:sym typeface="Roboto"/>
              </a:rPr>
              <a:t>- </a:t>
            </a:r>
            <a:r>
              <a:rPr lang="es" sz="1250">
                <a:solidFill>
                  <a:schemeClr val="lt1"/>
                </a:solidFill>
                <a:highlight>
                  <a:schemeClr val="dk1"/>
                </a:highlight>
                <a:latin typeface="Roboto"/>
                <a:ea typeface="Roboto"/>
                <a:cs typeface="Roboto"/>
                <a:sym typeface="Roboto"/>
              </a:rPr>
              <a:t>Además</a:t>
            </a:r>
            <a:r>
              <a:rPr lang="es" sz="1250">
                <a:solidFill>
                  <a:schemeClr val="lt1"/>
                </a:solidFill>
                <a:highlight>
                  <a:schemeClr val="dk1"/>
                </a:highlight>
                <a:latin typeface="Roboto"/>
                <a:ea typeface="Roboto"/>
                <a:cs typeface="Roboto"/>
                <a:sym typeface="Roboto"/>
              </a:rPr>
              <a:t> en </a:t>
            </a:r>
            <a:r>
              <a:rPr lang="es" sz="1250">
                <a:solidFill>
                  <a:schemeClr val="lt1"/>
                </a:solidFill>
                <a:highlight>
                  <a:schemeClr val="dk1"/>
                </a:highlight>
                <a:latin typeface="Roboto"/>
                <a:ea typeface="Roboto"/>
                <a:cs typeface="Roboto"/>
                <a:sym typeface="Roboto"/>
              </a:rPr>
              <a:t>América</a:t>
            </a:r>
            <a:r>
              <a:rPr lang="es" sz="1250">
                <a:solidFill>
                  <a:schemeClr val="lt1"/>
                </a:solidFill>
                <a:highlight>
                  <a:schemeClr val="dk1"/>
                </a:highlight>
                <a:latin typeface="Roboto"/>
                <a:ea typeface="Roboto"/>
                <a:cs typeface="Roboto"/>
                <a:sym typeface="Roboto"/>
              </a:rPr>
              <a:t> del sur tenemos el </a:t>
            </a:r>
            <a:r>
              <a:rPr lang="es" sz="1250">
                <a:solidFill>
                  <a:schemeClr val="lt1"/>
                </a:solidFill>
                <a:highlight>
                  <a:schemeClr val="dk1"/>
                </a:highlight>
                <a:latin typeface="Roboto"/>
                <a:ea typeface="Roboto"/>
                <a:cs typeface="Roboto"/>
                <a:sym typeface="Roboto"/>
              </a:rPr>
              <a:t>número</a:t>
            </a:r>
            <a:r>
              <a:rPr lang="es" sz="1250">
                <a:solidFill>
                  <a:schemeClr val="lt1"/>
                </a:solidFill>
                <a:highlight>
                  <a:schemeClr val="dk1"/>
                </a:highlight>
                <a:latin typeface="Roboto"/>
                <a:ea typeface="Roboto"/>
                <a:cs typeface="Roboto"/>
                <a:sym typeface="Roboto"/>
              </a:rPr>
              <a:t> </a:t>
            </a:r>
            <a:r>
              <a:rPr lang="es" sz="1250">
                <a:solidFill>
                  <a:schemeClr val="lt1"/>
                </a:solidFill>
                <a:highlight>
                  <a:schemeClr val="dk1"/>
                </a:highlight>
                <a:latin typeface="Roboto"/>
                <a:ea typeface="Roboto"/>
                <a:cs typeface="Roboto"/>
                <a:sym typeface="Roboto"/>
              </a:rPr>
              <a:t>más</a:t>
            </a:r>
            <a:r>
              <a:rPr lang="es" sz="1250">
                <a:solidFill>
                  <a:schemeClr val="lt1"/>
                </a:solidFill>
                <a:highlight>
                  <a:schemeClr val="dk1"/>
                </a:highlight>
                <a:latin typeface="Roboto"/>
                <a:ea typeface="Roboto"/>
                <a:cs typeface="Roboto"/>
                <a:sym typeface="Roboto"/>
              </a:rPr>
              <a:t> alto de decesos reportados por covid.</a:t>
            </a:r>
            <a:endParaRPr sz="1250">
              <a:solidFill>
                <a:schemeClr val="lt1"/>
              </a:solidFill>
              <a:highlight>
                <a:schemeClr val="dk1"/>
              </a:highlight>
              <a:latin typeface="Roboto"/>
              <a:ea typeface="Roboto"/>
              <a:cs typeface="Roboto"/>
              <a:sym typeface="Roboto"/>
            </a:endParaRPr>
          </a:p>
          <a:p>
            <a:pPr indent="0" lvl="0" marL="0" rtl="0" algn="l">
              <a:lnSpc>
                <a:spcPct val="135714"/>
              </a:lnSpc>
              <a:spcBef>
                <a:spcPts val="0"/>
              </a:spcBef>
              <a:spcAft>
                <a:spcPts val="0"/>
              </a:spcAft>
              <a:buNone/>
            </a:pPr>
            <a:r>
              <a:t/>
            </a:r>
            <a:endParaRPr sz="1250">
              <a:solidFill>
                <a:schemeClr val="lt1"/>
              </a:solidFill>
              <a:highlight>
                <a:schemeClr val="dk1"/>
              </a:highlight>
              <a:latin typeface="Roboto"/>
              <a:ea typeface="Roboto"/>
              <a:cs typeface="Roboto"/>
              <a:sym typeface="Roboto"/>
            </a:endParaRPr>
          </a:p>
          <a:p>
            <a:pPr indent="0" lvl="0" marL="0" rtl="0" algn="l">
              <a:lnSpc>
                <a:spcPct val="135714"/>
              </a:lnSpc>
              <a:spcBef>
                <a:spcPts val="0"/>
              </a:spcBef>
              <a:spcAft>
                <a:spcPts val="0"/>
              </a:spcAft>
              <a:buNone/>
            </a:pPr>
            <a:r>
              <a:rPr lang="es" sz="1250">
                <a:solidFill>
                  <a:schemeClr val="lt1"/>
                </a:solidFill>
                <a:highlight>
                  <a:schemeClr val="dk1"/>
                </a:highlight>
                <a:latin typeface="Roboto"/>
                <a:ea typeface="Roboto"/>
                <a:cs typeface="Roboto"/>
                <a:sym typeface="Roboto"/>
              </a:rPr>
              <a:t>- </a:t>
            </a:r>
            <a:r>
              <a:rPr lang="es" sz="1250">
                <a:solidFill>
                  <a:schemeClr val="lt1"/>
                </a:solidFill>
                <a:highlight>
                  <a:schemeClr val="dk1"/>
                </a:highlight>
                <a:latin typeface="Roboto"/>
                <a:ea typeface="Roboto"/>
                <a:cs typeface="Roboto"/>
                <a:sym typeface="Roboto"/>
              </a:rPr>
              <a:t>También</a:t>
            </a:r>
            <a:r>
              <a:rPr lang="es" sz="1250">
                <a:solidFill>
                  <a:schemeClr val="lt1"/>
                </a:solidFill>
                <a:highlight>
                  <a:schemeClr val="dk1"/>
                </a:highlight>
                <a:latin typeface="Roboto"/>
                <a:ea typeface="Roboto"/>
                <a:cs typeface="Roboto"/>
                <a:sym typeface="Roboto"/>
              </a:rPr>
              <a:t> </a:t>
            </a:r>
            <a:r>
              <a:rPr lang="es" sz="1250">
                <a:solidFill>
                  <a:schemeClr val="lt1"/>
                </a:solidFill>
                <a:highlight>
                  <a:schemeClr val="dk1"/>
                </a:highlight>
                <a:latin typeface="Roboto"/>
                <a:ea typeface="Roboto"/>
                <a:cs typeface="Roboto"/>
                <a:sym typeface="Roboto"/>
              </a:rPr>
              <a:t>podríamos</a:t>
            </a:r>
            <a:r>
              <a:rPr lang="es" sz="1250">
                <a:solidFill>
                  <a:schemeClr val="lt1"/>
                </a:solidFill>
                <a:highlight>
                  <a:schemeClr val="dk1"/>
                </a:highlight>
                <a:latin typeface="Roboto"/>
                <a:ea typeface="Roboto"/>
                <a:cs typeface="Roboto"/>
                <a:sym typeface="Roboto"/>
              </a:rPr>
              <a:t> afirmar que Asia viene vacunando a su </a:t>
            </a:r>
            <a:r>
              <a:rPr lang="es" sz="1250">
                <a:solidFill>
                  <a:schemeClr val="lt1"/>
                </a:solidFill>
                <a:highlight>
                  <a:schemeClr val="dk1"/>
                </a:highlight>
                <a:latin typeface="Roboto"/>
                <a:ea typeface="Roboto"/>
                <a:cs typeface="Roboto"/>
                <a:sym typeface="Roboto"/>
              </a:rPr>
              <a:t>población</a:t>
            </a:r>
            <a:r>
              <a:rPr lang="es" sz="1250">
                <a:solidFill>
                  <a:schemeClr val="lt1"/>
                </a:solidFill>
                <a:highlight>
                  <a:schemeClr val="dk1"/>
                </a:highlight>
                <a:latin typeface="Roboto"/>
                <a:ea typeface="Roboto"/>
                <a:cs typeface="Roboto"/>
                <a:sym typeface="Roboto"/>
              </a:rPr>
              <a:t> de una manera </a:t>
            </a:r>
            <a:r>
              <a:rPr lang="es" sz="1250">
                <a:solidFill>
                  <a:schemeClr val="lt1"/>
                </a:solidFill>
                <a:highlight>
                  <a:schemeClr val="dk1"/>
                </a:highlight>
                <a:latin typeface="Roboto"/>
                <a:ea typeface="Roboto"/>
                <a:cs typeface="Roboto"/>
                <a:sym typeface="Roboto"/>
              </a:rPr>
              <a:t>más</a:t>
            </a:r>
            <a:r>
              <a:rPr lang="es" sz="1250">
                <a:solidFill>
                  <a:schemeClr val="lt1"/>
                </a:solidFill>
                <a:highlight>
                  <a:schemeClr val="dk1"/>
                </a:highlight>
                <a:latin typeface="Roboto"/>
                <a:ea typeface="Roboto"/>
                <a:cs typeface="Roboto"/>
                <a:sym typeface="Roboto"/>
              </a:rPr>
              <a:t> </a:t>
            </a:r>
            <a:r>
              <a:rPr lang="es" sz="1250">
                <a:solidFill>
                  <a:schemeClr val="lt1"/>
                </a:solidFill>
                <a:highlight>
                  <a:schemeClr val="dk1"/>
                </a:highlight>
                <a:latin typeface="Roboto"/>
                <a:ea typeface="Roboto"/>
                <a:cs typeface="Roboto"/>
                <a:sym typeface="Roboto"/>
              </a:rPr>
              <a:t>rápida</a:t>
            </a:r>
            <a:r>
              <a:rPr lang="es" sz="1250">
                <a:solidFill>
                  <a:schemeClr val="lt1"/>
                </a:solidFill>
                <a:highlight>
                  <a:schemeClr val="dk1"/>
                </a:highlight>
                <a:latin typeface="Roboto"/>
                <a:ea typeface="Roboto"/>
                <a:cs typeface="Roboto"/>
                <a:sym typeface="Roboto"/>
              </a:rPr>
              <a:t> que el resto</a:t>
            </a:r>
            <a:endParaRPr sz="1250">
              <a:solidFill>
                <a:schemeClr val="lt1"/>
              </a:solidFill>
              <a:highlight>
                <a:schemeClr val="dk1"/>
              </a:highlight>
              <a:latin typeface="Roboto"/>
              <a:ea typeface="Roboto"/>
              <a:cs typeface="Roboto"/>
              <a:sym typeface="Roboto"/>
            </a:endParaRPr>
          </a:p>
          <a:p>
            <a:pPr indent="0" lvl="0" marL="0" rtl="0" algn="l">
              <a:lnSpc>
                <a:spcPct val="135714"/>
              </a:lnSpc>
              <a:spcBef>
                <a:spcPts val="0"/>
              </a:spcBef>
              <a:spcAft>
                <a:spcPts val="0"/>
              </a:spcAft>
              <a:buNone/>
            </a:pPr>
            <a:r>
              <a:t/>
            </a:r>
            <a:endParaRPr sz="1250">
              <a:solidFill>
                <a:schemeClr val="lt1"/>
              </a:solidFill>
              <a:highlight>
                <a:schemeClr val="dk1"/>
              </a:highlight>
              <a:latin typeface="Roboto"/>
              <a:ea typeface="Roboto"/>
              <a:cs typeface="Roboto"/>
              <a:sym typeface="Roboto"/>
            </a:endParaRPr>
          </a:p>
          <a:p>
            <a:pPr indent="0" lvl="0" marL="0" rtl="0" algn="l">
              <a:lnSpc>
                <a:spcPct val="135714"/>
              </a:lnSpc>
              <a:spcBef>
                <a:spcPts val="0"/>
              </a:spcBef>
              <a:spcAft>
                <a:spcPts val="0"/>
              </a:spcAft>
              <a:buNone/>
            </a:pPr>
            <a:r>
              <a:rPr lang="es" sz="1250">
                <a:solidFill>
                  <a:schemeClr val="lt1"/>
                </a:solidFill>
                <a:highlight>
                  <a:schemeClr val="dk1"/>
                </a:highlight>
                <a:latin typeface="Roboto"/>
                <a:ea typeface="Roboto"/>
                <a:cs typeface="Roboto"/>
                <a:sym typeface="Roboto"/>
              </a:rPr>
              <a:t>- Podemos ver como Brasil (ubicado en el </a:t>
            </a:r>
            <a:r>
              <a:rPr lang="es" sz="1250">
                <a:solidFill>
                  <a:schemeClr val="lt1"/>
                </a:solidFill>
                <a:highlight>
                  <a:schemeClr val="dk1"/>
                </a:highlight>
                <a:latin typeface="Roboto"/>
                <a:ea typeface="Roboto"/>
                <a:cs typeface="Roboto"/>
                <a:sym typeface="Roboto"/>
              </a:rPr>
              <a:t>continente</a:t>
            </a:r>
            <a:r>
              <a:rPr lang="es" sz="1250">
                <a:solidFill>
                  <a:schemeClr val="lt1"/>
                </a:solidFill>
                <a:highlight>
                  <a:schemeClr val="dk1"/>
                </a:highlight>
                <a:latin typeface="Roboto"/>
                <a:ea typeface="Roboto"/>
                <a:cs typeface="Roboto"/>
                <a:sym typeface="Roboto"/>
              </a:rPr>
              <a:t> </a:t>
            </a:r>
            <a:r>
              <a:rPr lang="es" sz="1250">
                <a:solidFill>
                  <a:schemeClr val="lt1"/>
                </a:solidFill>
                <a:highlight>
                  <a:schemeClr val="dk1"/>
                </a:highlight>
                <a:latin typeface="Roboto"/>
                <a:ea typeface="Roboto"/>
                <a:cs typeface="Roboto"/>
                <a:sym typeface="Roboto"/>
              </a:rPr>
              <a:t>más</a:t>
            </a:r>
            <a:r>
              <a:rPr lang="es" sz="1250">
                <a:solidFill>
                  <a:schemeClr val="lt1"/>
                </a:solidFill>
                <a:highlight>
                  <a:schemeClr val="dk1"/>
                </a:highlight>
                <a:latin typeface="Roboto"/>
                <a:ea typeface="Roboto"/>
                <a:cs typeface="Roboto"/>
                <a:sym typeface="Roboto"/>
              </a:rPr>
              <a:t> afectado) tiene un ritmo de </a:t>
            </a:r>
            <a:r>
              <a:rPr lang="es" sz="1250">
                <a:solidFill>
                  <a:schemeClr val="lt1"/>
                </a:solidFill>
                <a:highlight>
                  <a:schemeClr val="dk1"/>
                </a:highlight>
                <a:latin typeface="Roboto"/>
                <a:ea typeface="Roboto"/>
                <a:cs typeface="Roboto"/>
                <a:sym typeface="Roboto"/>
              </a:rPr>
              <a:t>vacunación</a:t>
            </a:r>
            <a:r>
              <a:rPr lang="es" sz="1250">
                <a:solidFill>
                  <a:schemeClr val="lt1"/>
                </a:solidFill>
                <a:highlight>
                  <a:schemeClr val="dk1"/>
                </a:highlight>
                <a:latin typeface="Roboto"/>
                <a:ea typeface="Roboto"/>
                <a:cs typeface="Roboto"/>
                <a:sym typeface="Roboto"/>
              </a:rPr>
              <a:t> mucho </a:t>
            </a:r>
            <a:r>
              <a:rPr lang="es" sz="1250">
                <a:solidFill>
                  <a:schemeClr val="lt1"/>
                </a:solidFill>
                <a:highlight>
                  <a:schemeClr val="dk1"/>
                </a:highlight>
                <a:latin typeface="Roboto"/>
                <a:ea typeface="Roboto"/>
                <a:cs typeface="Roboto"/>
                <a:sym typeface="Roboto"/>
              </a:rPr>
              <a:t>más</a:t>
            </a:r>
            <a:r>
              <a:rPr lang="es" sz="1250">
                <a:solidFill>
                  <a:schemeClr val="lt1"/>
                </a:solidFill>
                <a:highlight>
                  <a:schemeClr val="dk1"/>
                </a:highlight>
                <a:latin typeface="Roboto"/>
                <a:ea typeface="Roboto"/>
                <a:cs typeface="Roboto"/>
                <a:sym typeface="Roboto"/>
              </a:rPr>
              <a:t> alto que los </a:t>
            </a:r>
            <a:r>
              <a:rPr lang="es" sz="1250">
                <a:solidFill>
                  <a:schemeClr val="lt1"/>
                </a:solidFill>
                <a:highlight>
                  <a:schemeClr val="dk1"/>
                </a:highlight>
                <a:latin typeface="Roboto"/>
                <a:ea typeface="Roboto"/>
                <a:cs typeface="Roboto"/>
                <a:sym typeface="Roboto"/>
              </a:rPr>
              <a:t>demás</a:t>
            </a:r>
            <a:r>
              <a:rPr lang="es" sz="1250">
                <a:solidFill>
                  <a:schemeClr val="lt1"/>
                </a:solidFill>
                <a:highlight>
                  <a:schemeClr val="dk1"/>
                </a:highlight>
                <a:latin typeface="Roboto"/>
                <a:ea typeface="Roboto"/>
                <a:cs typeface="Roboto"/>
                <a:sym typeface="Roboto"/>
              </a:rPr>
              <a:t> </a:t>
            </a:r>
            <a:r>
              <a:rPr lang="es" sz="1250">
                <a:solidFill>
                  <a:schemeClr val="lt1"/>
                </a:solidFill>
                <a:highlight>
                  <a:schemeClr val="dk1"/>
                </a:highlight>
                <a:latin typeface="Roboto"/>
                <a:ea typeface="Roboto"/>
                <a:cs typeface="Roboto"/>
                <a:sym typeface="Roboto"/>
              </a:rPr>
              <a:t>países</a:t>
            </a:r>
            <a:r>
              <a:rPr lang="es" sz="1250">
                <a:solidFill>
                  <a:schemeClr val="lt1"/>
                </a:solidFill>
                <a:highlight>
                  <a:schemeClr val="dk1"/>
                </a:highlight>
                <a:latin typeface="Roboto"/>
                <a:ea typeface="Roboto"/>
                <a:cs typeface="Roboto"/>
                <a:sym typeface="Roboto"/>
              </a:rPr>
              <a:t> de la </a:t>
            </a:r>
            <a:r>
              <a:rPr lang="es" sz="1250">
                <a:solidFill>
                  <a:schemeClr val="lt1"/>
                </a:solidFill>
                <a:highlight>
                  <a:schemeClr val="dk1"/>
                </a:highlight>
                <a:latin typeface="Roboto"/>
                <a:ea typeface="Roboto"/>
                <a:cs typeface="Roboto"/>
                <a:sym typeface="Roboto"/>
              </a:rPr>
              <a:t>región</a:t>
            </a:r>
            <a:r>
              <a:rPr lang="es" sz="1250">
                <a:solidFill>
                  <a:schemeClr val="lt1"/>
                </a:solidFill>
                <a:highlight>
                  <a:schemeClr val="dk1"/>
                </a:highlight>
                <a:latin typeface="Roboto"/>
                <a:ea typeface="Roboto"/>
                <a:cs typeface="Roboto"/>
                <a:sym typeface="Roboto"/>
              </a:rPr>
              <a:t>.</a:t>
            </a:r>
            <a:endParaRPr sz="1250">
              <a:solidFill>
                <a:schemeClr val="lt1"/>
              </a:solidFill>
              <a:highlight>
                <a:schemeClr val="dk1"/>
              </a:highlight>
              <a:latin typeface="Roboto"/>
              <a:ea typeface="Roboto"/>
              <a:cs typeface="Roboto"/>
              <a:sym typeface="Roboto"/>
            </a:endParaRPr>
          </a:p>
          <a:p>
            <a:pPr indent="0" lvl="0" marL="0" rtl="0" algn="l">
              <a:lnSpc>
                <a:spcPct val="135714"/>
              </a:lnSpc>
              <a:spcBef>
                <a:spcPts val="0"/>
              </a:spcBef>
              <a:spcAft>
                <a:spcPts val="0"/>
              </a:spcAft>
              <a:buNone/>
            </a:pPr>
            <a:r>
              <a:t/>
            </a:r>
            <a:endParaRPr sz="1250">
              <a:solidFill>
                <a:schemeClr val="lt1"/>
              </a:solidFill>
              <a:highlight>
                <a:schemeClr val="dk1"/>
              </a:highlight>
              <a:latin typeface="Roboto"/>
              <a:ea typeface="Roboto"/>
              <a:cs typeface="Roboto"/>
              <a:sym typeface="Roboto"/>
            </a:endParaRPr>
          </a:p>
          <a:p>
            <a:pPr indent="0" lvl="0" marL="0" rtl="0" algn="l">
              <a:lnSpc>
                <a:spcPct val="135714"/>
              </a:lnSpc>
              <a:spcBef>
                <a:spcPts val="0"/>
              </a:spcBef>
              <a:spcAft>
                <a:spcPts val="0"/>
              </a:spcAft>
              <a:buNone/>
            </a:pPr>
            <a:r>
              <a:rPr lang="es" sz="1250">
                <a:solidFill>
                  <a:schemeClr val="lt1"/>
                </a:solidFill>
                <a:highlight>
                  <a:schemeClr val="dk1"/>
                </a:highlight>
                <a:latin typeface="Roboto"/>
                <a:ea typeface="Roboto"/>
                <a:cs typeface="Roboto"/>
                <a:sym typeface="Roboto"/>
              </a:rPr>
              <a:t> - Otra </a:t>
            </a:r>
            <a:r>
              <a:rPr lang="es" sz="1250">
                <a:solidFill>
                  <a:schemeClr val="lt1"/>
                </a:solidFill>
                <a:highlight>
                  <a:schemeClr val="dk1"/>
                </a:highlight>
                <a:latin typeface="Roboto"/>
                <a:ea typeface="Roboto"/>
                <a:cs typeface="Roboto"/>
                <a:sym typeface="Roboto"/>
              </a:rPr>
              <a:t>valoración</a:t>
            </a:r>
            <a:r>
              <a:rPr lang="es" sz="1250">
                <a:solidFill>
                  <a:schemeClr val="lt1"/>
                </a:solidFill>
                <a:highlight>
                  <a:schemeClr val="dk1"/>
                </a:highlight>
                <a:latin typeface="Roboto"/>
                <a:ea typeface="Roboto"/>
                <a:cs typeface="Roboto"/>
                <a:sym typeface="Roboto"/>
              </a:rPr>
              <a:t> interesante para hacer sobre los insights obtenidos es que la </a:t>
            </a:r>
            <a:r>
              <a:rPr lang="es" sz="1250">
                <a:solidFill>
                  <a:schemeClr val="lt1"/>
                </a:solidFill>
                <a:highlight>
                  <a:schemeClr val="dk1"/>
                </a:highlight>
                <a:latin typeface="Roboto"/>
                <a:ea typeface="Roboto"/>
                <a:cs typeface="Roboto"/>
                <a:sym typeface="Roboto"/>
              </a:rPr>
              <a:t>región</a:t>
            </a:r>
            <a:r>
              <a:rPr lang="es" sz="1250">
                <a:solidFill>
                  <a:schemeClr val="lt1"/>
                </a:solidFill>
                <a:highlight>
                  <a:schemeClr val="dk1"/>
                </a:highlight>
                <a:latin typeface="Roboto"/>
                <a:ea typeface="Roboto"/>
                <a:cs typeface="Roboto"/>
                <a:sym typeface="Roboto"/>
              </a:rPr>
              <a:t> que </a:t>
            </a:r>
            <a:r>
              <a:rPr lang="es" sz="1250">
                <a:solidFill>
                  <a:schemeClr val="lt1"/>
                </a:solidFill>
                <a:highlight>
                  <a:schemeClr val="dk1"/>
                </a:highlight>
                <a:latin typeface="Roboto"/>
                <a:ea typeface="Roboto"/>
                <a:cs typeface="Roboto"/>
                <a:sym typeface="Roboto"/>
              </a:rPr>
              <a:t>más</a:t>
            </a:r>
            <a:r>
              <a:rPr lang="es" sz="1250">
                <a:solidFill>
                  <a:schemeClr val="lt1"/>
                </a:solidFill>
                <a:highlight>
                  <a:schemeClr val="dk1"/>
                </a:highlight>
                <a:latin typeface="Roboto"/>
                <a:ea typeface="Roboto"/>
                <a:cs typeface="Roboto"/>
                <a:sym typeface="Roboto"/>
              </a:rPr>
              <a:t> testeos hizo fue </a:t>
            </a:r>
            <a:r>
              <a:rPr lang="es" sz="1250">
                <a:solidFill>
                  <a:schemeClr val="lt1"/>
                </a:solidFill>
                <a:highlight>
                  <a:schemeClr val="dk1"/>
                </a:highlight>
                <a:latin typeface="Roboto"/>
                <a:ea typeface="Roboto"/>
                <a:cs typeface="Roboto"/>
                <a:sym typeface="Roboto"/>
              </a:rPr>
              <a:t>América</a:t>
            </a:r>
            <a:r>
              <a:rPr lang="es" sz="1250">
                <a:solidFill>
                  <a:schemeClr val="lt1"/>
                </a:solidFill>
                <a:highlight>
                  <a:schemeClr val="dk1"/>
                </a:highlight>
                <a:latin typeface="Roboto"/>
                <a:ea typeface="Roboto"/>
                <a:cs typeface="Roboto"/>
                <a:sym typeface="Roboto"/>
              </a:rPr>
              <a:t> del Norte, pero </a:t>
            </a:r>
            <a:r>
              <a:rPr lang="es" sz="1250">
                <a:solidFill>
                  <a:schemeClr val="lt1"/>
                </a:solidFill>
                <a:highlight>
                  <a:schemeClr val="dk1"/>
                </a:highlight>
                <a:latin typeface="Roboto"/>
                <a:ea typeface="Roboto"/>
                <a:cs typeface="Roboto"/>
                <a:sym typeface="Roboto"/>
              </a:rPr>
              <a:t>América</a:t>
            </a:r>
            <a:r>
              <a:rPr lang="es" sz="1250">
                <a:solidFill>
                  <a:schemeClr val="lt1"/>
                </a:solidFill>
                <a:highlight>
                  <a:schemeClr val="dk1"/>
                </a:highlight>
                <a:latin typeface="Roboto"/>
                <a:ea typeface="Roboto"/>
                <a:cs typeface="Roboto"/>
                <a:sym typeface="Roboto"/>
              </a:rPr>
              <a:t> del Sur tiene un </a:t>
            </a:r>
            <a:r>
              <a:rPr lang="es" sz="1250">
                <a:solidFill>
                  <a:schemeClr val="lt1"/>
                </a:solidFill>
                <a:highlight>
                  <a:schemeClr val="dk1"/>
                </a:highlight>
                <a:latin typeface="Roboto"/>
                <a:ea typeface="Roboto"/>
                <a:cs typeface="Roboto"/>
                <a:sym typeface="Roboto"/>
              </a:rPr>
              <a:t>número</a:t>
            </a:r>
            <a:r>
              <a:rPr lang="es" sz="1250">
                <a:solidFill>
                  <a:schemeClr val="lt1"/>
                </a:solidFill>
                <a:highlight>
                  <a:schemeClr val="dk1"/>
                </a:highlight>
                <a:latin typeface="Roboto"/>
                <a:ea typeface="Roboto"/>
                <a:cs typeface="Roboto"/>
                <a:sym typeface="Roboto"/>
              </a:rPr>
              <a:t> inferior considerablemente lo que nos hace pensar que si la tasa de positividad es mayor claro </a:t>
            </a:r>
            <a:r>
              <a:rPr lang="es" sz="1250">
                <a:solidFill>
                  <a:schemeClr val="lt1"/>
                </a:solidFill>
                <a:highlight>
                  <a:schemeClr val="dk1"/>
                </a:highlight>
                <a:latin typeface="Roboto"/>
                <a:ea typeface="Roboto"/>
                <a:cs typeface="Roboto"/>
                <a:sym typeface="Roboto"/>
              </a:rPr>
              <a:t>está</a:t>
            </a:r>
            <a:r>
              <a:rPr lang="es" sz="1250">
                <a:solidFill>
                  <a:schemeClr val="lt1"/>
                </a:solidFill>
                <a:highlight>
                  <a:schemeClr val="dk1"/>
                </a:highlight>
                <a:latin typeface="Roboto"/>
                <a:ea typeface="Roboto"/>
                <a:cs typeface="Roboto"/>
                <a:sym typeface="Roboto"/>
              </a:rPr>
              <a:t> que si </a:t>
            </a:r>
            <a:r>
              <a:rPr lang="es" sz="1250">
                <a:solidFill>
                  <a:schemeClr val="lt1"/>
                </a:solidFill>
                <a:highlight>
                  <a:schemeClr val="dk1"/>
                </a:highlight>
                <a:latin typeface="Roboto"/>
                <a:ea typeface="Roboto"/>
                <a:cs typeface="Roboto"/>
                <a:sym typeface="Roboto"/>
              </a:rPr>
              <a:t>tuviéramos</a:t>
            </a:r>
            <a:r>
              <a:rPr lang="es" sz="1250">
                <a:solidFill>
                  <a:schemeClr val="lt1"/>
                </a:solidFill>
                <a:highlight>
                  <a:schemeClr val="dk1"/>
                </a:highlight>
                <a:latin typeface="Roboto"/>
                <a:ea typeface="Roboto"/>
                <a:cs typeface="Roboto"/>
                <a:sym typeface="Roboto"/>
              </a:rPr>
              <a:t> un mayor </a:t>
            </a:r>
            <a:r>
              <a:rPr lang="es" sz="1250">
                <a:solidFill>
                  <a:schemeClr val="lt1"/>
                </a:solidFill>
                <a:highlight>
                  <a:schemeClr val="dk1"/>
                </a:highlight>
                <a:latin typeface="Roboto"/>
                <a:ea typeface="Roboto"/>
                <a:cs typeface="Roboto"/>
                <a:sym typeface="Roboto"/>
              </a:rPr>
              <a:t>número</a:t>
            </a:r>
            <a:r>
              <a:rPr lang="es" sz="1250">
                <a:solidFill>
                  <a:schemeClr val="lt1"/>
                </a:solidFill>
                <a:highlight>
                  <a:schemeClr val="dk1"/>
                </a:highlight>
                <a:latin typeface="Roboto"/>
                <a:ea typeface="Roboto"/>
                <a:cs typeface="Roboto"/>
                <a:sym typeface="Roboto"/>
              </a:rPr>
              <a:t> de testeos la cantidad de casos totales </a:t>
            </a:r>
            <a:r>
              <a:rPr lang="es" sz="1250">
                <a:solidFill>
                  <a:schemeClr val="lt1"/>
                </a:solidFill>
                <a:highlight>
                  <a:schemeClr val="dk1"/>
                </a:highlight>
                <a:latin typeface="Roboto"/>
                <a:ea typeface="Roboto"/>
                <a:cs typeface="Roboto"/>
                <a:sym typeface="Roboto"/>
              </a:rPr>
              <a:t>aumentaron</a:t>
            </a:r>
            <a:r>
              <a:rPr lang="es" sz="1250">
                <a:solidFill>
                  <a:schemeClr val="lt1"/>
                </a:solidFill>
                <a:highlight>
                  <a:schemeClr val="dk1"/>
                </a:highlight>
                <a:latin typeface="Roboto"/>
                <a:ea typeface="Roboto"/>
                <a:cs typeface="Roboto"/>
                <a:sym typeface="Roboto"/>
              </a:rPr>
              <a:t> </a:t>
            </a:r>
            <a:r>
              <a:rPr lang="es" sz="1250">
                <a:solidFill>
                  <a:schemeClr val="lt1"/>
                </a:solidFill>
                <a:highlight>
                  <a:schemeClr val="dk1"/>
                </a:highlight>
                <a:latin typeface="Roboto"/>
                <a:ea typeface="Roboto"/>
                <a:cs typeface="Roboto"/>
                <a:sym typeface="Roboto"/>
              </a:rPr>
              <a:t>notablemente</a:t>
            </a:r>
            <a:r>
              <a:rPr lang="es" sz="1250">
                <a:solidFill>
                  <a:schemeClr val="lt1"/>
                </a:solidFill>
                <a:highlight>
                  <a:schemeClr val="dk1"/>
                </a:highlight>
                <a:latin typeface="Roboto"/>
                <a:ea typeface="Roboto"/>
                <a:cs typeface="Roboto"/>
                <a:sym typeface="Roboto"/>
              </a:rPr>
              <a:t> y </a:t>
            </a:r>
            <a:r>
              <a:rPr lang="es" sz="1250">
                <a:solidFill>
                  <a:schemeClr val="lt1"/>
                </a:solidFill>
                <a:highlight>
                  <a:schemeClr val="dk1"/>
                </a:highlight>
                <a:latin typeface="Roboto"/>
                <a:ea typeface="Roboto"/>
                <a:cs typeface="Roboto"/>
                <a:sym typeface="Roboto"/>
              </a:rPr>
              <a:t>también</a:t>
            </a:r>
            <a:r>
              <a:rPr lang="es" sz="1250">
                <a:solidFill>
                  <a:schemeClr val="lt1"/>
                </a:solidFill>
                <a:highlight>
                  <a:schemeClr val="dk1"/>
                </a:highlight>
                <a:latin typeface="Roboto"/>
                <a:ea typeface="Roboto"/>
                <a:cs typeface="Roboto"/>
                <a:sym typeface="Roboto"/>
              </a:rPr>
              <a:t> </a:t>
            </a:r>
            <a:r>
              <a:rPr lang="es" sz="1250">
                <a:solidFill>
                  <a:schemeClr val="lt1"/>
                </a:solidFill>
                <a:highlight>
                  <a:schemeClr val="dk1"/>
                </a:highlight>
                <a:latin typeface="Roboto"/>
                <a:ea typeface="Roboto"/>
                <a:cs typeface="Roboto"/>
                <a:sym typeface="Roboto"/>
              </a:rPr>
              <a:t>así</a:t>
            </a:r>
            <a:r>
              <a:rPr lang="es" sz="1250">
                <a:solidFill>
                  <a:schemeClr val="lt1"/>
                </a:solidFill>
                <a:highlight>
                  <a:schemeClr val="dk1"/>
                </a:highlight>
                <a:latin typeface="Roboto"/>
                <a:ea typeface="Roboto"/>
                <a:cs typeface="Roboto"/>
                <a:sym typeface="Roboto"/>
              </a:rPr>
              <a:t> las muertes reportadas.</a:t>
            </a:r>
            <a:endParaRPr sz="1250">
              <a:solidFill>
                <a:schemeClr val="lt1"/>
              </a:solidFill>
              <a:highlight>
                <a:schemeClr val="dk1"/>
              </a:highlight>
              <a:latin typeface="Roboto"/>
              <a:ea typeface="Roboto"/>
              <a:cs typeface="Roboto"/>
              <a:sym typeface="Roboto"/>
            </a:endParaRPr>
          </a:p>
          <a:p>
            <a:pPr indent="0" lvl="0" marL="0" rtl="0" algn="l">
              <a:lnSpc>
                <a:spcPct val="135714"/>
              </a:lnSpc>
              <a:spcBef>
                <a:spcPts val="0"/>
              </a:spcBef>
              <a:spcAft>
                <a:spcPts val="0"/>
              </a:spcAft>
              <a:buNone/>
            </a:pPr>
            <a:r>
              <a:t/>
            </a:r>
            <a:endParaRPr sz="1050">
              <a:solidFill>
                <a:schemeClr val="lt1"/>
              </a:solidFill>
              <a:highlight>
                <a:schemeClr val="dk1"/>
              </a:highlight>
              <a:latin typeface="Courier New"/>
              <a:ea typeface="Courier New"/>
              <a:cs typeface="Courier New"/>
              <a:sym typeface="Courier New"/>
            </a:endParaRPr>
          </a:p>
          <a:p>
            <a:pPr indent="0" lvl="0" marL="0" rtl="0" algn="l">
              <a:lnSpc>
                <a:spcPct val="115000"/>
              </a:lnSpc>
              <a:spcBef>
                <a:spcPts val="600"/>
              </a:spcBef>
              <a:spcAft>
                <a:spcPts val="1200"/>
              </a:spcAft>
              <a:buNone/>
            </a:pPr>
            <a:r>
              <a:t/>
            </a:r>
            <a:endParaRPr sz="2000">
              <a:solidFill>
                <a:schemeClr val="lt1"/>
              </a:solidFill>
              <a:highlight>
                <a:schemeClr val="dk1"/>
              </a:highlight>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16b912f14ac_0_32"/>
          <p:cNvSpPr txBox="1"/>
          <p:nvPr/>
        </p:nvSpPr>
        <p:spPr>
          <a:xfrm>
            <a:off x="134850" y="294350"/>
            <a:ext cx="8874300" cy="381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s">
                <a:solidFill>
                  <a:schemeClr val="lt1"/>
                </a:solidFill>
                <a:highlight>
                  <a:schemeClr val="dk1"/>
                </a:highlight>
                <a:latin typeface="Roboto"/>
                <a:ea typeface="Roboto"/>
                <a:cs typeface="Roboto"/>
                <a:sym typeface="Roboto"/>
              </a:rPr>
              <a:t>CONCLUSIÓN</a:t>
            </a:r>
            <a:endParaRPr b="1">
              <a:solidFill>
                <a:schemeClr val="lt1"/>
              </a:solidFill>
              <a:highlight>
                <a:schemeClr val="dk1"/>
              </a:highlight>
              <a:latin typeface="Roboto"/>
              <a:ea typeface="Roboto"/>
              <a:cs typeface="Roboto"/>
              <a:sym typeface="Roboto"/>
            </a:endParaRPr>
          </a:p>
          <a:p>
            <a:pPr indent="0" lvl="0" marL="0" rtl="0" algn="l">
              <a:lnSpc>
                <a:spcPct val="115000"/>
              </a:lnSpc>
              <a:spcBef>
                <a:spcPts val="600"/>
              </a:spcBef>
              <a:spcAft>
                <a:spcPts val="0"/>
              </a:spcAft>
              <a:buNone/>
            </a:pPr>
            <a:r>
              <a:rPr lang="es">
                <a:solidFill>
                  <a:schemeClr val="lt1"/>
                </a:solidFill>
                <a:highlight>
                  <a:schemeClr val="dk1"/>
                </a:highlight>
                <a:latin typeface="Roboto"/>
                <a:ea typeface="Roboto"/>
                <a:cs typeface="Roboto"/>
                <a:sym typeface="Roboto"/>
              </a:rPr>
              <a:t>Analizando los </a:t>
            </a:r>
            <a:r>
              <a:rPr lang="es">
                <a:solidFill>
                  <a:schemeClr val="lt1"/>
                </a:solidFill>
                <a:highlight>
                  <a:schemeClr val="dk1"/>
                </a:highlight>
                <a:latin typeface="Roboto"/>
                <a:ea typeface="Roboto"/>
                <a:cs typeface="Roboto"/>
                <a:sym typeface="Roboto"/>
              </a:rPr>
              <a:t>gráficos</a:t>
            </a:r>
            <a:r>
              <a:rPr lang="es">
                <a:solidFill>
                  <a:schemeClr val="lt1"/>
                </a:solidFill>
                <a:highlight>
                  <a:schemeClr val="dk1"/>
                </a:highlight>
                <a:latin typeface="Roboto"/>
                <a:ea typeface="Roboto"/>
                <a:cs typeface="Roboto"/>
                <a:sym typeface="Roboto"/>
              </a:rPr>
              <a:t> y la </a:t>
            </a:r>
            <a:r>
              <a:rPr lang="es">
                <a:solidFill>
                  <a:schemeClr val="lt1"/>
                </a:solidFill>
                <a:highlight>
                  <a:schemeClr val="dk1"/>
                </a:highlight>
                <a:latin typeface="Roboto"/>
                <a:ea typeface="Roboto"/>
                <a:cs typeface="Roboto"/>
                <a:sym typeface="Roboto"/>
              </a:rPr>
              <a:t>información</a:t>
            </a:r>
            <a:r>
              <a:rPr lang="es">
                <a:solidFill>
                  <a:schemeClr val="lt1"/>
                </a:solidFill>
                <a:highlight>
                  <a:schemeClr val="dk1"/>
                </a:highlight>
                <a:latin typeface="Roboto"/>
                <a:ea typeface="Roboto"/>
                <a:cs typeface="Roboto"/>
                <a:sym typeface="Roboto"/>
              </a:rPr>
              <a:t> obtenida de los Insight podemos ver como </a:t>
            </a:r>
            <a:r>
              <a:rPr lang="es">
                <a:solidFill>
                  <a:schemeClr val="lt1"/>
                </a:solidFill>
                <a:highlight>
                  <a:schemeClr val="dk1"/>
                </a:highlight>
                <a:latin typeface="Roboto"/>
                <a:ea typeface="Roboto"/>
                <a:cs typeface="Roboto"/>
                <a:sym typeface="Roboto"/>
              </a:rPr>
              <a:t>América</a:t>
            </a:r>
            <a:r>
              <a:rPr lang="es">
                <a:solidFill>
                  <a:schemeClr val="lt1"/>
                </a:solidFill>
                <a:highlight>
                  <a:schemeClr val="dk1"/>
                </a:highlight>
                <a:latin typeface="Roboto"/>
                <a:ea typeface="Roboto"/>
                <a:cs typeface="Roboto"/>
                <a:sym typeface="Roboto"/>
              </a:rPr>
              <a:t> del Sur tiene la tasa </a:t>
            </a:r>
            <a:r>
              <a:rPr lang="es">
                <a:solidFill>
                  <a:schemeClr val="lt1"/>
                </a:solidFill>
                <a:highlight>
                  <a:schemeClr val="dk1"/>
                </a:highlight>
                <a:latin typeface="Roboto"/>
                <a:ea typeface="Roboto"/>
                <a:cs typeface="Roboto"/>
                <a:sym typeface="Roboto"/>
              </a:rPr>
              <a:t>más</a:t>
            </a:r>
            <a:r>
              <a:rPr lang="es">
                <a:solidFill>
                  <a:schemeClr val="lt1"/>
                </a:solidFill>
                <a:highlight>
                  <a:schemeClr val="dk1"/>
                </a:highlight>
                <a:latin typeface="Roboto"/>
                <a:ea typeface="Roboto"/>
                <a:cs typeface="Roboto"/>
                <a:sym typeface="Roboto"/>
              </a:rPr>
              <a:t> alta de positividad y sumado a esto, evaluamos casos </a:t>
            </a:r>
            <a:r>
              <a:rPr lang="es">
                <a:solidFill>
                  <a:schemeClr val="lt1"/>
                </a:solidFill>
                <a:highlight>
                  <a:schemeClr val="dk1"/>
                </a:highlight>
                <a:latin typeface="Roboto"/>
                <a:ea typeface="Roboto"/>
                <a:cs typeface="Roboto"/>
                <a:sym typeface="Roboto"/>
              </a:rPr>
              <a:t>puntuales de países</a:t>
            </a:r>
            <a:r>
              <a:rPr lang="es">
                <a:solidFill>
                  <a:schemeClr val="lt1"/>
                </a:solidFill>
                <a:highlight>
                  <a:schemeClr val="dk1"/>
                </a:highlight>
                <a:latin typeface="Roboto"/>
                <a:ea typeface="Roboto"/>
                <a:cs typeface="Roboto"/>
                <a:sym typeface="Roboto"/>
              </a:rPr>
              <a:t> de esta </a:t>
            </a:r>
            <a:r>
              <a:rPr lang="es">
                <a:solidFill>
                  <a:schemeClr val="lt1"/>
                </a:solidFill>
                <a:highlight>
                  <a:schemeClr val="dk1"/>
                </a:highlight>
                <a:latin typeface="Roboto"/>
                <a:ea typeface="Roboto"/>
                <a:cs typeface="Roboto"/>
                <a:sym typeface="Roboto"/>
              </a:rPr>
              <a:t>región</a:t>
            </a:r>
            <a:r>
              <a:rPr lang="es">
                <a:solidFill>
                  <a:schemeClr val="lt1"/>
                </a:solidFill>
                <a:highlight>
                  <a:schemeClr val="dk1"/>
                </a:highlight>
                <a:latin typeface="Roboto"/>
                <a:ea typeface="Roboto"/>
                <a:cs typeface="Roboto"/>
                <a:sym typeface="Roboto"/>
              </a:rPr>
              <a:t> donde la cantidad de muertes confirmadas es muy elevada en </a:t>
            </a:r>
            <a:r>
              <a:rPr lang="es">
                <a:solidFill>
                  <a:schemeClr val="lt1"/>
                </a:solidFill>
                <a:highlight>
                  <a:schemeClr val="dk1"/>
                </a:highlight>
                <a:latin typeface="Roboto"/>
                <a:ea typeface="Roboto"/>
                <a:cs typeface="Roboto"/>
                <a:sym typeface="Roboto"/>
              </a:rPr>
              <a:t>comparación</a:t>
            </a:r>
            <a:r>
              <a:rPr lang="es">
                <a:solidFill>
                  <a:schemeClr val="lt1"/>
                </a:solidFill>
                <a:highlight>
                  <a:schemeClr val="dk1"/>
                </a:highlight>
                <a:latin typeface="Roboto"/>
                <a:ea typeface="Roboto"/>
                <a:cs typeface="Roboto"/>
                <a:sym typeface="Roboto"/>
              </a:rPr>
              <a:t> con otras regiones.</a:t>
            </a:r>
            <a:endParaRPr>
              <a:solidFill>
                <a:schemeClr val="lt1"/>
              </a:solidFill>
              <a:highlight>
                <a:schemeClr val="dk1"/>
              </a:highlight>
              <a:latin typeface="Roboto"/>
              <a:ea typeface="Roboto"/>
              <a:cs typeface="Roboto"/>
              <a:sym typeface="Roboto"/>
            </a:endParaRPr>
          </a:p>
          <a:p>
            <a:pPr indent="0" lvl="0" marL="0" rtl="0" algn="l">
              <a:lnSpc>
                <a:spcPct val="115000"/>
              </a:lnSpc>
              <a:spcBef>
                <a:spcPts val="600"/>
              </a:spcBef>
              <a:spcAft>
                <a:spcPts val="0"/>
              </a:spcAft>
              <a:buNone/>
            </a:pPr>
            <a:r>
              <a:rPr lang="es">
                <a:solidFill>
                  <a:schemeClr val="lt1"/>
                </a:solidFill>
                <a:highlight>
                  <a:schemeClr val="dk1"/>
                </a:highlight>
                <a:latin typeface="Roboto"/>
                <a:ea typeface="Roboto"/>
                <a:cs typeface="Roboto"/>
                <a:sym typeface="Roboto"/>
              </a:rPr>
              <a:t>Es por esto que se determina asignar un mayor porcentaje de vacunas a las zonas </a:t>
            </a:r>
            <a:r>
              <a:rPr lang="es">
                <a:solidFill>
                  <a:schemeClr val="lt1"/>
                </a:solidFill>
                <a:highlight>
                  <a:schemeClr val="dk1"/>
                </a:highlight>
                <a:latin typeface="Roboto"/>
                <a:ea typeface="Roboto"/>
                <a:cs typeface="Roboto"/>
                <a:sym typeface="Roboto"/>
              </a:rPr>
              <a:t>más</a:t>
            </a:r>
            <a:r>
              <a:rPr lang="es">
                <a:solidFill>
                  <a:schemeClr val="lt1"/>
                </a:solidFill>
                <a:highlight>
                  <a:schemeClr val="dk1"/>
                </a:highlight>
                <a:latin typeface="Roboto"/>
                <a:ea typeface="Roboto"/>
                <a:cs typeface="Roboto"/>
                <a:sym typeface="Roboto"/>
              </a:rPr>
              <a:t> afectadas</a:t>
            </a:r>
            <a:endParaRPr>
              <a:solidFill>
                <a:schemeClr val="lt1"/>
              </a:solidFill>
              <a:highlight>
                <a:schemeClr val="dk1"/>
              </a:highlight>
              <a:latin typeface="Roboto"/>
              <a:ea typeface="Roboto"/>
              <a:cs typeface="Roboto"/>
              <a:sym typeface="Roboto"/>
            </a:endParaRPr>
          </a:p>
          <a:p>
            <a:pPr indent="0" lvl="0" marL="0" rtl="0" algn="l">
              <a:lnSpc>
                <a:spcPct val="115000"/>
              </a:lnSpc>
              <a:spcBef>
                <a:spcPts val="600"/>
              </a:spcBef>
              <a:spcAft>
                <a:spcPts val="0"/>
              </a:spcAft>
              <a:buNone/>
            </a:pPr>
            <a:r>
              <a:rPr lang="es">
                <a:solidFill>
                  <a:schemeClr val="lt1"/>
                </a:solidFill>
                <a:highlight>
                  <a:schemeClr val="dk1"/>
                </a:highlight>
                <a:latin typeface="Roboto"/>
                <a:ea typeface="Roboto"/>
                <a:cs typeface="Roboto"/>
                <a:sym typeface="Roboto"/>
              </a:rPr>
              <a:t>Asignaciones:</a:t>
            </a:r>
            <a:endParaRPr>
              <a:solidFill>
                <a:schemeClr val="lt1"/>
              </a:solidFill>
              <a:highlight>
                <a:schemeClr val="dk1"/>
              </a:highlight>
              <a:latin typeface="Roboto"/>
              <a:ea typeface="Roboto"/>
              <a:cs typeface="Roboto"/>
              <a:sym typeface="Roboto"/>
            </a:endParaRPr>
          </a:p>
          <a:p>
            <a:pPr indent="0" lvl="0" marL="0" rtl="0" algn="l">
              <a:lnSpc>
                <a:spcPct val="115000"/>
              </a:lnSpc>
              <a:spcBef>
                <a:spcPts val="600"/>
              </a:spcBef>
              <a:spcAft>
                <a:spcPts val="0"/>
              </a:spcAft>
              <a:buNone/>
            </a:pPr>
            <a:r>
              <a:rPr lang="es">
                <a:solidFill>
                  <a:schemeClr val="lt1"/>
                </a:solidFill>
                <a:highlight>
                  <a:schemeClr val="dk1"/>
                </a:highlight>
                <a:latin typeface="Roboto"/>
                <a:ea typeface="Roboto"/>
                <a:cs typeface="Roboto"/>
                <a:sym typeface="Roboto"/>
              </a:rPr>
              <a:t>América</a:t>
            </a:r>
            <a:r>
              <a:rPr lang="es">
                <a:solidFill>
                  <a:schemeClr val="lt1"/>
                </a:solidFill>
                <a:highlight>
                  <a:schemeClr val="dk1"/>
                </a:highlight>
                <a:latin typeface="Roboto"/>
                <a:ea typeface="Roboto"/>
                <a:cs typeface="Roboto"/>
                <a:sym typeface="Roboto"/>
              </a:rPr>
              <a:t> del Sur = 22%</a:t>
            </a:r>
            <a:endParaRPr>
              <a:solidFill>
                <a:schemeClr val="lt1"/>
              </a:solidFill>
              <a:highlight>
                <a:schemeClr val="dk1"/>
              </a:highlight>
              <a:latin typeface="Roboto"/>
              <a:ea typeface="Roboto"/>
              <a:cs typeface="Roboto"/>
              <a:sym typeface="Roboto"/>
            </a:endParaRPr>
          </a:p>
          <a:p>
            <a:pPr indent="0" lvl="0" marL="0" rtl="0" algn="l">
              <a:lnSpc>
                <a:spcPct val="115000"/>
              </a:lnSpc>
              <a:spcBef>
                <a:spcPts val="600"/>
              </a:spcBef>
              <a:spcAft>
                <a:spcPts val="0"/>
              </a:spcAft>
              <a:buNone/>
            </a:pPr>
            <a:r>
              <a:rPr lang="es">
                <a:solidFill>
                  <a:schemeClr val="lt1"/>
                </a:solidFill>
                <a:highlight>
                  <a:schemeClr val="dk1"/>
                </a:highlight>
                <a:latin typeface="Roboto"/>
                <a:ea typeface="Roboto"/>
                <a:cs typeface="Roboto"/>
                <a:sym typeface="Roboto"/>
              </a:rPr>
              <a:t>América</a:t>
            </a:r>
            <a:r>
              <a:rPr lang="es">
                <a:solidFill>
                  <a:schemeClr val="lt1"/>
                </a:solidFill>
                <a:highlight>
                  <a:schemeClr val="dk1"/>
                </a:highlight>
                <a:latin typeface="Roboto"/>
                <a:ea typeface="Roboto"/>
                <a:cs typeface="Roboto"/>
                <a:sym typeface="Roboto"/>
              </a:rPr>
              <a:t> del Norte = 16%</a:t>
            </a:r>
            <a:endParaRPr>
              <a:solidFill>
                <a:schemeClr val="lt1"/>
              </a:solidFill>
              <a:highlight>
                <a:schemeClr val="dk1"/>
              </a:highlight>
              <a:latin typeface="Roboto"/>
              <a:ea typeface="Roboto"/>
              <a:cs typeface="Roboto"/>
              <a:sym typeface="Roboto"/>
            </a:endParaRPr>
          </a:p>
          <a:p>
            <a:pPr indent="0" lvl="0" marL="0" rtl="0" algn="l">
              <a:lnSpc>
                <a:spcPct val="115000"/>
              </a:lnSpc>
              <a:spcBef>
                <a:spcPts val="600"/>
              </a:spcBef>
              <a:spcAft>
                <a:spcPts val="0"/>
              </a:spcAft>
              <a:buNone/>
            </a:pPr>
            <a:r>
              <a:rPr lang="es">
                <a:solidFill>
                  <a:schemeClr val="lt1"/>
                </a:solidFill>
                <a:highlight>
                  <a:schemeClr val="dk1"/>
                </a:highlight>
                <a:latin typeface="Roboto"/>
                <a:ea typeface="Roboto"/>
                <a:cs typeface="Roboto"/>
                <a:sym typeface="Roboto"/>
              </a:rPr>
              <a:t>Oceanía</a:t>
            </a:r>
            <a:r>
              <a:rPr lang="es">
                <a:solidFill>
                  <a:schemeClr val="lt1"/>
                </a:solidFill>
                <a:highlight>
                  <a:schemeClr val="dk1"/>
                </a:highlight>
                <a:latin typeface="Roboto"/>
                <a:ea typeface="Roboto"/>
                <a:cs typeface="Roboto"/>
                <a:sym typeface="Roboto"/>
              </a:rPr>
              <a:t> = 12%</a:t>
            </a:r>
            <a:endParaRPr>
              <a:solidFill>
                <a:schemeClr val="lt1"/>
              </a:solidFill>
              <a:highlight>
                <a:schemeClr val="dk1"/>
              </a:highlight>
              <a:latin typeface="Roboto"/>
              <a:ea typeface="Roboto"/>
              <a:cs typeface="Roboto"/>
              <a:sym typeface="Roboto"/>
            </a:endParaRPr>
          </a:p>
          <a:p>
            <a:pPr indent="0" lvl="0" marL="0" rtl="0" algn="l">
              <a:lnSpc>
                <a:spcPct val="115000"/>
              </a:lnSpc>
              <a:spcBef>
                <a:spcPts val="600"/>
              </a:spcBef>
              <a:spcAft>
                <a:spcPts val="0"/>
              </a:spcAft>
              <a:buNone/>
            </a:pPr>
            <a:r>
              <a:rPr lang="es">
                <a:solidFill>
                  <a:schemeClr val="lt1"/>
                </a:solidFill>
                <a:highlight>
                  <a:schemeClr val="dk1"/>
                </a:highlight>
                <a:latin typeface="Roboto"/>
                <a:ea typeface="Roboto"/>
                <a:cs typeface="Roboto"/>
                <a:sym typeface="Roboto"/>
              </a:rPr>
              <a:t>Asia = 15%</a:t>
            </a:r>
            <a:endParaRPr>
              <a:solidFill>
                <a:schemeClr val="lt1"/>
              </a:solidFill>
              <a:highlight>
                <a:schemeClr val="dk1"/>
              </a:highlight>
              <a:latin typeface="Roboto"/>
              <a:ea typeface="Roboto"/>
              <a:cs typeface="Roboto"/>
              <a:sym typeface="Roboto"/>
            </a:endParaRPr>
          </a:p>
          <a:p>
            <a:pPr indent="0" lvl="0" marL="0" rtl="0" algn="l">
              <a:lnSpc>
                <a:spcPct val="115000"/>
              </a:lnSpc>
              <a:spcBef>
                <a:spcPts val="600"/>
              </a:spcBef>
              <a:spcAft>
                <a:spcPts val="0"/>
              </a:spcAft>
              <a:buNone/>
            </a:pPr>
            <a:r>
              <a:rPr lang="es">
                <a:solidFill>
                  <a:schemeClr val="lt1"/>
                </a:solidFill>
                <a:highlight>
                  <a:schemeClr val="dk1"/>
                </a:highlight>
                <a:latin typeface="Roboto"/>
                <a:ea typeface="Roboto"/>
                <a:cs typeface="Roboto"/>
                <a:sym typeface="Roboto"/>
              </a:rPr>
              <a:t>Europa = %16</a:t>
            </a:r>
            <a:endParaRPr>
              <a:solidFill>
                <a:schemeClr val="lt1"/>
              </a:solidFill>
              <a:highlight>
                <a:schemeClr val="dk1"/>
              </a:highlight>
              <a:latin typeface="Roboto"/>
              <a:ea typeface="Roboto"/>
              <a:cs typeface="Roboto"/>
              <a:sym typeface="Roboto"/>
            </a:endParaRPr>
          </a:p>
          <a:p>
            <a:pPr indent="0" lvl="0" marL="0" rtl="0" algn="l">
              <a:lnSpc>
                <a:spcPct val="115000"/>
              </a:lnSpc>
              <a:spcBef>
                <a:spcPts val="600"/>
              </a:spcBef>
              <a:spcAft>
                <a:spcPts val="500"/>
              </a:spcAft>
              <a:buNone/>
            </a:pPr>
            <a:r>
              <a:rPr lang="es">
                <a:solidFill>
                  <a:schemeClr val="lt1"/>
                </a:solidFill>
                <a:highlight>
                  <a:schemeClr val="dk1"/>
                </a:highlight>
                <a:latin typeface="Roboto"/>
                <a:ea typeface="Roboto"/>
                <a:cs typeface="Roboto"/>
                <a:sym typeface="Roboto"/>
              </a:rPr>
              <a:t>Africa = %19</a:t>
            </a:r>
            <a:endParaRPr>
              <a:solidFill>
                <a:schemeClr val="lt1"/>
              </a:solidFill>
              <a:highlight>
                <a:schemeClr val="dk1"/>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16b912f14ac_0_4"/>
          <p:cNvSpPr txBox="1"/>
          <p:nvPr/>
        </p:nvSpPr>
        <p:spPr>
          <a:xfrm>
            <a:off x="869400" y="828050"/>
            <a:ext cx="7715700" cy="4470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ctr">
              <a:lnSpc>
                <a:spcPct val="115000"/>
              </a:lnSpc>
              <a:spcBef>
                <a:spcPts val="600"/>
              </a:spcBef>
              <a:spcAft>
                <a:spcPts val="0"/>
              </a:spcAft>
              <a:buClr>
                <a:schemeClr val="dk1"/>
              </a:buClr>
              <a:buSzPct val="44000"/>
              <a:buFont typeface="Arial"/>
              <a:buNone/>
            </a:pPr>
            <a:r>
              <a:t/>
            </a:r>
            <a:endParaRPr b="1" sz="2500">
              <a:solidFill>
                <a:schemeClr val="lt1"/>
              </a:solidFill>
              <a:highlight>
                <a:schemeClr val="dk1"/>
              </a:highlight>
              <a:latin typeface="Roboto"/>
              <a:ea typeface="Roboto"/>
              <a:cs typeface="Roboto"/>
              <a:sym typeface="Roboto"/>
            </a:endParaRPr>
          </a:p>
          <a:p>
            <a:pPr indent="0" lvl="0" marL="0" rtl="0" algn="ctr">
              <a:lnSpc>
                <a:spcPct val="115000"/>
              </a:lnSpc>
              <a:spcBef>
                <a:spcPts val="1200"/>
              </a:spcBef>
              <a:spcAft>
                <a:spcPts val="0"/>
              </a:spcAft>
              <a:buClr>
                <a:schemeClr val="dk1"/>
              </a:buClr>
              <a:buSzPct val="44000"/>
              <a:buFont typeface="Arial"/>
              <a:buNone/>
            </a:pPr>
            <a:r>
              <a:t/>
            </a:r>
            <a:endParaRPr b="1" sz="2500">
              <a:solidFill>
                <a:schemeClr val="lt1"/>
              </a:solidFill>
              <a:highlight>
                <a:schemeClr val="dk1"/>
              </a:highlight>
              <a:latin typeface="Roboto"/>
              <a:ea typeface="Roboto"/>
              <a:cs typeface="Roboto"/>
              <a:sym typeface="Roboto"/>
            </a:endParaRPr>
          </a:p>
          <a:p>
            <a:pPr indent="0" lvl="0" marL="0" rtl="0" algn="ctr">
              <a:lnSpc>
                <a:spcPct val="115000"/>
              </a:lnSpc>
              <a:spcBef>
                <a:spcPts val="1200"/>
              </a:spcBef>
              <a:spcAft>
                <a:spcPts val="0"/>
              </a:spcAft>
              <a:buClr>
                <a:schemeClr val="dk1"/>
              </a:buClr>
              <a:buSzPct val="44000"/>
              <a:buFont typeface="Arial"/>
              <a:buNone/>
            </a:pPr>
            <a:r>
              <a:t/>
            </a:r>
            <a:endParaRPr b="1" sz="2500">
              <a:solidFill>
                <a:schemeClr val="lt1"/>
              </a:solidFill>
              <a:highlight>
                <a:schemeClr val="dk1"/>
              </a:highlight>
              <a:latin typeface="Roboto"/>
              <a:ea typeface="Roboto"/>
              <a:cs typeface="Roboto"/>
              <a:sym typeface="Roboto"/>
            </a:endParaRPr>
          </a:p>
          <a:p>
            <a:pPr indent="0" lvl="0" marL="0" rtl="0" algn="ctr">
              <a:lnSpc>
                <a:spcPct val="115000"/>
              </a:lnSpc>
              <a:spcBef>
                <a:spcPts val="1200"/>
              </a:spcBef>
              <a:spcAft>
                <a:spcPts val="0"/>
              </a:spcAft>
              <a:buClr>
                <a:schemeClr val="dk1"/>
              </a:buClr>
              <a:buSzPct val="44000"/>
              <a:buFont typeface="Arial"/>
              <a:buNone/>
            </a:pPr>
            <a:r>
              <a:t/>
            </a:r>
            <a:endParaRPr b="1" sz="2500">
              <a:solidFill>
                <a:schemeClr val="lt1"/>
              </a:solidFill>
              <a:highlight>
                <a:schemeClr val="dk1"/>
              </a:highlight>
              <a:latin typeface="Roboto"/>
              <a:ea typeface="Roboto"/>
              <a:cs typeface="Roboto"/>
              <a:sym typeface="Roboto"/>
            </a:endParaRPr>
          </a:p>
          <a:p>
            <a:pPr indent="0" lvl="0" marL="0" rtl="0" algn="ctr">
              <a:lnSpc>
                <a:spcPct val="115000"/>
              </a:lnSpc>
              <a:spcBef>
                <a:spcPts val="1200"/>
              </a:spcBef>
              <a:spcAft>
                <a:spcPts val="0"/>
              </a:spcAft>
              <a:buClr>
                <a:schemeClr val="dk1"/>
              </a:buClr>
              <a:buSzPct val="44000"/>
              <a:buFont typeface="Arial"/>
              <a:buNone/>
            </a:pPr>
            <a:r>
              <a:t/>
            </a:r>
            <a:endParaRPr b="1" sz="2500">
              <a:solidFill>
                <a:schemeClr val="lt1"/>
              </a:solidFill>
              <a:highlight>
                <a:schemeClr val="dk1"/>
              </a:highlight>
              <a:latin typeface="Roboto"/>
              <a:ea typeface="Roboto"/>
              <a:cs typeface="Roboto"/>
              <a:sym typeface="Roboto"/>
            </a:endParaRPr>
          </a:p>
          <a:p>
            <a:pPr indent="0" lvl="0" marL="0" rtl="0" algn="ctr">
              <a:lnSpc>
                <a:spcPct val="115000"/>
              </a:lnSpc>
              <a:spcBef>
                <a:spcPts val="1200"/>
              </a:spcBef>
              <a:spcAft>
                <a:spcPts val="0"/>
              </a:spcAft>
              <a:buClr>
                <a:schemeClr val="dk1"/>
              </a:buClr>
              <a:buSzPct val="65329"/>
              <a:buFont typeface="Arial"/>
              <a:buNone/>
            </a:pPr>
            <a:r>
              <a:t/>
            </a:r>
            <a:endParaRPr b="1" sz="1683">
              <a:solidFill>
                <a:schemeClr val="lt1"/>
              </a:solidFill>
              <a:highlight>
                <a:schemeClr val="dk1"/>
              </a:highlight>
              <a:latin typeface="Roboto"/>
              <a:ea typeface="Roboto"/>
              <a:cs typeface="Roboto"/>
              <a:sym typeface="Roboto"/>
            </a:endParaRPr>
          </a:p>
          <a:p>
            <a:pPr indent="0" lvl="0" marL="0" rtl="0" algn="l">
              <a:lnSpc>
                <a:spcPct val="115000"/>
              </a:lnSpc>
              <a:spcBef>
                <a:spcPts val="1200"/>
              </a:spcBef>
              <a:spcAft>
                <a:spcPts val="0"/>
              </a:spcAft>
              <a:buClr>
                <a:schemeClr val="dk1"/>
              </a:buClr>
              <a:buSzPct val="65329"/>
              <a:buFont typeface="Arial"/>
              <a:buNone/>
            </a:pPr>
            <a:r>
              <a:rPr b="1" lang="es" sz="1683">
                <a:solidFill>
                  <a:schemeClr val="lt1"/>
                </a:solidFill>
                <a:highlight>
                  <a:schemeClr val="dk1"/>
                </a:highlight>
                <a:latin typeface="Roboto"/>
                <a:ea typeface="Roboto"/>
                <a:cs typeface="Roboto"/>
                <a:sym typeface="Roboto"/>
              </a:rPr>
              <a:t>En este trabajo se va a realizar un </a:t>
            </a:r>
            <a:r>
              <a:rPr b="1" lang="es" sz="1683">
                <a:solidFill>
                  <a:schemeClr val="lt1"/>
                </a:solidFill>
                <a:highlight>
                  <a:schemeClr val="dk1"/>
                </a:highlight>
                <a:latin typeface="Roboto"/>
                <a:ea typeface="Roboto"/>
                <a:cs typeface="Roboto"/>
                <a:sym typeface="Roboto"/>
              </a:rPr>
              <a:t>análisis</a:t>
            </a:r>
            <a:r>
              <a:rPr b="1" lang="es" sz="1683">
                <a:solidFill>
                  <a:schemeClr val="lt1"/>
                </a:solidFill>
                <a:highlight>
                  <a:schemeClr val="dk1"/>
                </a:highlight>
                <a:latin typeface="Roboto"/>
                <a:ea typeface="Roboto"/>
                <a:cs typeface="Roboto"/>
                <a:sym typeface="Roboto"/>
              </a:rPr>
              <a:t> de la </a:t>
            </a:r>
            <a:r>
              <a:rPr b="1" lang="es" sz="1683">
                <a:solidFill>
                  <a:schemeClr val="lt1"/>
                </a:solidFill>
                <a:highlight>
                  <a:schemeClr val="dk1"/>
                </a:highlight>
                <a:latin typeface="Roboto"/>
                <a:ea typeface="Roboto"/>
                <a:cs typeface="Roboto"/>
                <a:sym typeface="Roboto"/>
              </a:rPr>
              <a:t>situación</a:t>
            </a:r>
            <a:r>
              <a:rPr b="1" lang="es" sz="1683">
                <a:solidFill>
                  <a:schemeClr val="lt1"/>
                </a:solidFill>
                <a:highlight>
                  <a:schemeClr val="dk1"/>
                </a:highlight>
                <a:latin typeface="Roboto"/>
                <a:ea typeface="Roboto"/>
                <a:cs typeface="Roboto"/>
                <a:sym typeface="Roboto"/>
              </a:rPr>
              <a:t> </a:t>
            </a:r>
            <a:r>
              <a:rPr b="1" lang="es" sz="1683">
                <a:solidFill>
                  <a:schemeClr val="lt1"/>
                </a:solidFill>
                <a:highlight>
                  <a:schemeClr val="dk1"/>
                </a:highlight>
                <a:latin typeface="Roboto"/>
                <a:ea typeface="Roboto"/>
                <a:cs typeface="Roboto"/>
                <a:sym typeface="Roboto"/>
              </a:rPr>
              <a:t>epidemiológica</a:t>
            </a:r>
            <a:r>
              <a:rPr b="1" lang="es" sz="1683">
                <a:solidFill>
                  <a:schemeClr val="lt1"/>
                </a:solidFill>
                <a:highlight>
                  <a:schemeClr val="dk1"/>
                </a:highlight>
                <a:latin typeface="Roboto"/>
                <a:ea typeface="Roboto"/>
                <a:cs typeface="Roboto"/>
                <a:sym typeface="Roboto"/>
              </a:rPr>
              <a:t> de cada </a:t>
            </a:r>
            <a:r>
              <a:rPr b="1" lang="es" sz="1683">
                <a:solidFill>
                  <a:schemeClr val="lt1"/>
                </a:solidFill>
                <a:highlight>
                  <a:schemeClr val="dk1"/>
                </a:highlight>
                <a:latin typeface="Roboto"/>
                <a:ea typeface="Roboto"/>
                <a:cs typeface="Roboto"/>
                <a:sym typeface="Roboto"/>
              </a:rPr>
              <a:t>región</a:t>
            </a:r>
            <a:r>
              <a:rPr b="1" lang="es" sz="1683">
                <a:solidFill>
                  <a:schemeClr val="lt1"/>
                </a:solidFill>
                <a:highlight>
                  <a:schemeClr val="dk1"/>
                </a:highlight>
                <a:latin typeface="Roboto"/>
                <a:ea typeface="Roboto"/>
                <a:cs typeface="Roboto"/>
                <a:sym typeface="Roboto"/>
              </a:rPr>
              <a:t> del mundo para así poder identificar </a:t>
            </a:r>
            <a:r>
              <a:rPr b="1" lang="es" sz="1683">
                <a:solidFill>
                  <a:schemeClr val="lt1"/>
                </a:solidFill>
                <a:highlight>
                  <a:schemeClr val="dk1"/>
                </a:highlight>
                <a:latin typeface="Roboto"/>
                <a:ea typeface="Roboto"/>
                <a:cs typeface="Roboto"/>
                <a:sym typeface="Roboto"/>
              </a:rPr>
              <a:t>cuáles</a:t>
            </a:r>
            <a:r>
              <a:rPr b="1" lang="es" sz="1683">
                <a:solidFill>
                  <a:schemeClr val="lt1"/>
                </a:solidFill>
                <a:highlight>
                  <a:schemeClr val="dk1"/>
                </a:highlight>
                <a:latin typeface="Roboto"/>
                <a:ea typeface="Roboto"/>
                <a:cs typeface="Roboto"/>
                <a:sym typeface="Roboto"/>
              </a:rPr>
              <a:t> son las regiones </a:t>
            </a:r>
            <a:r>
              <a:rPr b="1" lang="es" sz="1683">
                <a:solidFill>
                  <a:schemeClr val="lt1"/>
                </a:solidFill>
                <a:highlight>
                  <a:schemeClr val="dk1"/>
                </a:highlight>
                <a:latin typeface="Roboto"/>
                <a:ea typeface="Roboto"/>
                <a:cs typeface="Roboto"/>
                <a:sym typeface="Roboto"/>
              </a:rPr>
              <a:t>más</a:t>
            </a:r>
            <a:r>
              <a:rPr b="1" lang="es" sz="1683">
                <a:solidFill>
                  <a:schemeClr val="lt1"/>
                </a:solidFill>
                <a:highlight>
                  <a:schemeClr val="dk1"/>
                </a:highlight>
                <a:latin typeface="Roboto"/>
                <a:ea typeface="Roboto"/>
                <a:cs typeface="Roboto"/>
                <a:sym typeface="Roboto"/>
              </a:rPr>
              <a:t> afectadas por el brote de Covid 19.</a:t>
            </a:r>
            <a:endParaRPr b="1" sz="1683">
              <a:solidFill>
                <a:schemeClr val="lt1"/>
              </a:solidFill>
              <a:highlight>
                <a:schemeClr val="dk1"/>
              </a:highlight>
              <a:latin typeface="Roboto"/>
              <a:ea typeface="Roboto"/>
              <a:cs typeface="Roboto"/>
              <a:sym typeface="Roboto"/>
            </a:endParaRPr>
          </a:p>
          <a:p>
            <a:pPr indent="0" lvl="0" marL="0" rtl="0" algn="l">
              <a:lnSpc>
                <a:spcPct val="115000"/>
              </a:lnSpc>
              <a:spcBef>
                <a:spcPts val="1200"/>
              </a:spcBef>
              <a:spcAft>
                <a:spcPts val="0"/>
              </a:spcAft>
              <a:buClr>
                <a:schemeClr val="dk1"/>
              </a:buClr>
              <a:buSzPct val="67884"/>
              <a:buFont typeface="Arial"/>
              <a:buNone/>
            </a:pPr>
            <a:r>
              <a:t/>
            </a:r>
            <a:endParaRPr b="1" i="1" sz="1620">
              <a:solidFill>
                <a:schemeClr val="lt1"/>
              </a:solidFill>
              <a:highlight>
                <a:schemeClr val="dk1"/>
              </a:highlight>
              <a:latin typeface="Roboto"/>
              <a:ea typeface="Roboto"/>
              <a:cs typeface="Roboto"/>
              <a:sym typeface="Roboto"/>
            </a:endParaRPr>
          </a:p>
          <a:p>
            <a:pPr indent="0" lvl="0" marL="0" rtl="0" algn="l">
              <a:lnSpc>
                <a:spcPct val="115000"/>
              </a:lnSpc>
              <a:spcBef>
                <a:spcPts val="1200"/>
              </a:spcBef>
              <a:spcAft>
                <a:spcPts val="0"/>
              </a:spcAft>
              <a:buClr>
                <a:schemeClr val="dk1"/>
              </a:buClr>
              <a:buSzPct val="67884"/>
              <a:buFont typeface="Arial"/>
              <a:buNone/>
            </a:pPr>
            <a:r>
              <a:rPr b="1" i="1" lang="es" sz="1620">
                <a:solidFill>
                  <a:schemeClr val="lt1"/>
                </a:solidFill>
                <a:highlight>
                  <a:schemeClr val="dk1"/>
                </a:highlight>
                <a:latin typeface="Roboto"/>
                <a:ea typeface="Roboto"/>
                <a:cs typeface="Roboto"/>
                <a:sym typeface="Roboto"/>
              </a:rPr>
              <a:t>*Es importante destacar que los gráficos expuestos en este trabajo corresponden a una foto de la situación epidemiológica del mundo durante el periodo de agosto del 2022</a:t>
            </a:r>
            <a:endParaRPr b="1" i="1" sz="100">
              <a:solidFill>
                <a:schemeClr val="lt1"/>
              </a:solidFill>
              <a:highlight>
                <a:schemeClr val="dk1"/>
              </a:highlight>
              <a:latin typeface="Roboto"/>
              <a:ea typeface="Roboto"/>
              <a:cs typeface="Roboto"/>
              <a:sym typeface="Roboto"/>
            </a:endParaRPr>
          </a:p>
          <a:p>
            <a:pPr indent="0" lvl="0" marL="0" rtl="0" algn="l">
              <a:lnSpc>
                <a:spcPct val="115000"/>
              </a:lnSpc>
              <a:spcBef>
                <a:spcPts val="1200"/>
              </a:spcBef>
              <a:spcAft>
                <a:spcPts val="0"/>
              </a:spcAft>
              <a:buClr>
                <a:schemeClr val="dk1"/>
              </a:buClr>
              <a:buSzPct val="55000"/>
              <a:buFont typeface="Arial"/>
              <a:buNone/>
            </a:pPr>
            <a:r>
              <a:rPr lang="es" sz="2000">
                <a:solidFill>
                  <a:schemeClr val="lt1"/>
                </a:solidFill>
                <a:highlight>
                  <a:schemeClr val="dk1"/>
                </a:highlight>
                <a:latin typeface="Roboto"/>
                <a:ea typeface="Roboto"/>
                <a:cs typeface="Roboto"/>
                <a:sym typeface="Roboto"/>
              </a:rPr>
              <a:t> </a:t>
            </a:r>
            <a:endParaRPr sz="2000">
              <a:solidFill>
                <a:schemeClr val="lt1"/>
              </a:solidFill>
              <a:highlight>
                <a:schemeClr val="dk1"/>
              </a:highlight>
              <a:latin typeface="Roboto"/>
              <a:ea typeface="Roboto"/>
              <a:cs typeface="Roboto"/>
              <a:sym typeface="Roboto"/>
            </a:endParaRPr>
          </a:p>
          <a:p>
            <a:pPr indent="0" lvl="0" marL="0" rtl="0" algn="l">
              <a:lnSpc>
                <a:spcPct val="115000"/>
              </a:lnSpc>
              <a:spcBef>
                <a:spcPts val="1200"/>
              </a:spcBef>
              <a:spcAft>
                <a:spcPts val="500"/>
              </a:spcAft>
              <a:buClr>
                <a:schemeClr val="dk1"/>
              </a:buClr>
              <a:buSzPct val="61111"/>
              <a:buFont typeface="Arial"/>
              <a:buNone/>
            </a:pPr>
            <a:r>
              <a:t/>
            </a:r>
            <a:endParaRPr b="1" sz="1800">
              <a:solidFill>
                <a:schemeClr val="accent2"/>
              </a:solidFill>
              <a:highlight>
                <a:srgbClr val="FFFFFF"/>
              </a:highlight>
              <a:latin typeface="Roboto"/>
              <a:ea typeface="Roboto"/>
              <a:cs typeface="Roboto"/>
              <a:sym typeface="Roboto"/>
            </a:endParaRPr>
          </a:p>
        </p:txBody>
      </p:sp>
      <p:pic>
        <p:nvPicPr>
          <p:cNvPr id="81" name="Google Shape;81;g16b912f14ac_0_4"/>
          <p:cNvPicPr preferRelativeResize="0"/>
          <p:nvPr/>
        </p:nvPicPr>
        <p:blipFill rotWithShape="1">
          <a:blip r:embed="rId3">
            <a:alphaModFix/>
          </a:blip>
          <a:srcRect b="-1289" l="0" r="0" t="1290"/>
          <a:stretch/>
        </p:blipFill>
        <p:spPr>
          <a:xfrm>
            <a:off x="4935600" y="353175"/>
            <a:ext cx="3649500" cy="252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16b912f14ac_0_0"/>
          <p:cNvSpPr txBox="1"/>
          <p:nvPr/>
        </p:nvSpPr>
        <p:spPr>
          <a:xfrm>
            <a:off x="708175" y="563275"/>
            <a:ext cx="8123100" cy="4943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600"/>
              </a:spcBef>
              <a:spcAft>
                <a:spcPts val="0"/>
              </a:spcAft>
              <a:buNone/>
            </a:pPr>
            <a:r>
              <a:t/>
            </a:r>
            <a:endParaRPr b="1" sz="2500">
              <a:solidFill>
                <a:schemeClr val="lt1"/>
              </a:solidFill>
              <a:highlight>
                <a:schemeClr val="dk1"/>
              </a:highlight>
              <a:latin typeface="Roboto"/>
              <a:ea typeface="Roboto"/>
              <a:cs typeface="Roboto"/>
              <a:sym typeface="Roboto"/>
            </a:endParaRPr>
          </a:p>
          <a:p>
            <a:pPr indent="0" lvl="0" marL="0" rtl="0" algn="l">
              <a:lnSpc>
                <a:spcPct val="115000"/>
              </a:lnSpc>
              <a:spcBef>
                <a:spcPts val="1200"/>
              </a:spcBef>
              <a:spcAft>
                <a:spcPts val="0"/>
              </a:spcAft>
              <a:buNone/>
            </a:pPr>
            <a:r>
              <a:rPr b="1" lang="es" sz="2300">
                <a:solidFill>
                  <a:schemeClr val="lt1"/>
                </a:solidFill>
                <a:highlight>
                  <a:schemeClr val="dk1"/>
                </a:highlight>
                <a:latin typeface="Roboto"/>
                <a:ea typeface="Roboto"/>
                <a:cs typeface="Roboto"/>
                <a:sym typeface="Roboto"/>
              </a:rPr>
              <a:t>ABSTRACT</a:t>
            </a:r>
            <a:br>
              <a:rPr lang="es" sz="2300">
                <a:solidFill>
                  <a:schemeClr val="lt1"/>
                </a:solidFill>
                <a:highlight>
                  <a:schemeClr val="dk1"/>
                </a:highlight>
                <a:latin typeface="Roboto"/>
                <a:ea typeface="Roboto"/>
                <a:cs typeface="Roboto"/>
                <a:sym typeface="Roboto"/>
              </a:rPr>
            </a:br>
            <a:r>
              <a:rPr lang="es" sz="1800">
                <a:solidFill>
                  <a:schemeClr val="lt1"/>
                </a:solidFill>
                <a:highlight>
                  <a:schemeClr val="dk1"/>
                </a:highlight>
                <a:latin typeface="Roboto"/>
                <a:ea typeface="Roboto"/>
                <a:cs typeface="Roboto"/>
                <a:sym typeface="Roboto"/>
              </a:rPr>
              <a:t>La ONU en conjunto con el Banco Mundial nos </a:t>
            </a:r>
            <a:r>
              <a:rPr lang="es" sz="1800">
                <a:solidFill>
                  <a:schemeClr val="lt1"/>
                </a:solidFill>
                <a:highlight>
                  <a:schemeClr val="dk1"/>
                </a:highlight>
                <a:latin typeface="Roboto"/>
                <a:ea typeface="Roboto"/>
                <a:cs typeface="Roboto"/>
                <a:sym typeface="Roboto"/>
              </a:rPr>
              <a:t>contrató</a:t>
            </a:r>
            <a:r>
              <a:rPr lang="es" sz="1800">
                <a:solidFill>
                  <a:schemeClr val="lt1"/>
                </a:solidFill>
                <a:highlight>
                  <a:schemeClr val="dk1"/>
                </a:highlight>
                <a:latin typeface="Roboto"/>
                <a:ea typeface="Roboto"/>
                <a:cs typeface="Roboto"/>
                <a:sym typeface="Roboto"/>
              </a:rPr>
              <a:t> para definir cómo será la distribución del primer envío de vacunas a nivel mundial, con el fin de brindar ayuda a los continentes más afectados por la </a:t>
            </a:r>
            <a:r>
              <a:rPr lang="es" sz="1800">
                <a:solidFill>
                  <a:schemeClr val="lt1"/>
                </a:solidFill>
                <a:highlight>
                  <a:schemeClr val="dk1"/>
                </a:highlight>
                <a:latin typeface="Roboto"/>
                <a:ea typeface="Roboto"/>
                <a:cs typeface="Roboto"/>
                <a:sym typeface="Roboto"/>
              </a:rPr>
              <a:t>pandemia</a:t>
            </a:r>
            <a:r>
              <a:rPr lang="es" sz="1800">
                <a:solidFill>
                  <a:schemeClr val="lt1"/>
                </a:solidFill>
                <a:highlight>
                  <a:schemeClr val="dk1"/>
                </a:highlight>
                <a:latin typeface="Roboto"/>
                <a:ea typeface="Roboto"/>
                <a:cs typeface="Roboto"/>
                <a:sym typeface="Roboto"/>
              </a:rPr>
              <a:t>. </a:t>
            </a:r>
            <a:endParaRPr sz="1800">
              <a:solidFill>
                <a:schemeClr val="lt1"/>
              </a:solidFill>
              <a:highlight>
                <a:schemeClr val="dk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s" sz="1800">
                <a:solidFill>
                  <a:schemeClr val="lt1"/>
                </a:solidFill>
                <a:highlight>
                  <a:schemeClr val="dk1"/>
                </a:highlight>
                <a:latin typeface="Roboto"/>
                <a:ea typeface="Roboto"/>
                <a:cs typeface="Roboto"/>
                <a:sym typeface="Roboto"/>
              </a:rPr>
              <a:t>Es por esto que se realizan diferentes gráficos con el fin de poder analizar la situación epidemiológica de distintas regiones/continentes del mundo.La principal hipótesis a resolver es:</a:t>
            </a:r>
            <a:endParaRPr sz="1800">
              <a:solidFill>
                <a:schemeClr val="lt1"/>
              </a:solidFill>
              <a:highlight>
                <a:schemeClr val="dk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s" sz="2000">
                <a:solidFill>
                  <a:schemeClr val="lt1"/>
                </a:solidFill>
                <a:highlight>
                  <a:schemeClr val="dk1"/>
                </a:highlight>
                <a:latin typeface="Roboto"/>
                <a:ea typeface="Roboto"/>
                <a:cs typeface="Roboto"/>
                <a:sym typeface="Roboto"/>
              </a:rPr>
              <a:t> </a:t>
            </a:r>
            <a:endParaRPr sz="2000">
              <a:solidFill>
                <a:schemeClr val="lt1"/>
              </a:solidFill>
              <a:highlight>
                <a:schemeClr val="dk1"/>
              </a:highlight>
              <a:latin typeface="Roboto"/>
              <a:ea typeface="Roboto"/>
              <a:cs typeface="Roboto"/>
              <a:sym typeface="Roboto"/>
            </a:endParaRPr>
          </a:p>
          <a:p>
            <a:pPr indent="0" lvl="0" marL="0" rtl="0" algn="l">
              <a:lnSpc>
                <a:spcPct val="115000"/>
              </a:lnSpc>
              <a:spcBef>
                <a:spcPts val="1200"/>
              </a:spcBef>
              <a:spcAft>
                <a:spcPts val="500"/>
              </a:spcAft>
              <a:buClr>
                <a:schemeClr val="dk1"/>
              </a:buClr>
              <a:buSzPts val="1100"/>
              <a:buFont typeface="Arial"/>
              <a:buNone/>
            </a:pPr>
            <a:r>
              <a:t/>
            </a:r>
            <a:endParaRPr b="1" sz="1800">
              <a:solidFill>
                <a:schemeClr val="accent2"/>
              </a:solidFill>
              <a:highlight>
                <a:srgbClr val="FFFFFF"/>
              </a:highlight>
              <a:latin typeface="Roboto"/>
              <a:ea typeface="Roboto"/>
              <a:cs typeface="Roboto"/>
              <a:sym typeface="Roboto"/>
            </a:endParaRPr>
          </a:p>
        </p:txBody>
      </p:sp>
      <p:pic>
        <p:nvPicPr>
          <p:cNvPr id="87" name="Google Shape;87;g16b912f14ac_0_0"/>
          <p:cNvPicPr preferRelativeResize="0"/>
          <p:nvPr/>
        </p:nvPicPr>
        <p:blipFill>
          <a:blip r:embed="rId3">
            <a:alphaModFix/>
          </a:blip>
          <a:stretch>
            <a:fillRect/>
          </a:stretch>
        </p:blipFill>
        <p:spPr>
          <a:xfrm>
            <a:off x="7056350" y="137700"/>
            <a:ext cx="1336475" cy="1336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14103c96423_1_13"/>
          <p:cNvSpPr txBox="1"/>
          <p:nvPr/>
        </p:nvSpPr>
        <p:spPr>
          <a:xfrm>
            <a:off x="510450" y="1218900"/>
            <a:ext cx="8123100" cy="4943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600"/>
              </a:spcBef>
              <a:spcAft>
                <a:spcPts val="0"/>
              </a:spcAft>
              <a:buClr>
                <a:schemeClr val="dk1"/>
              </a:buClr>
              <a:buSzPts val="1100"/>
              <a:buFont typeface="Arial"/>
              <a:buNone/>
            </a:pPr>
            <a:r>
              <a:rPr lang="es" sz="1800">
                <a:solidFill>
                  <a:schemeClr val="lt1"/>
                </a:solidFill>
                <a:highlight>
                  <a:schemeClr val="dk1"/>
                </a:highlight>
                <a:latin typeface="Roboto"/>
                <a:ea typeface="Roboto"/>
                <a:cs typeface="Roboto"/>
                <a:sym typeface="Roboto"/>
              </a:rPr>
              <a:t>¿Cómo podemos identificar cuál es el continente más afectado por covid 19?</a:t>
            </a:r>
            <a:endParaRPr sz="1800">
              <a:solidFill>
                <a:schemeClr val="lt1"/>
              </a:solidFill>
              <a:highlight>
                <a:schemeClr val="dk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s" sz="1800">
                <a:solidFill>
                  <a:schemeClr val="lt1"/>
                </a:solidFill>
                <a:highlight>
                  <a:schemeClr val="dk1"/>
                </a:highlight>
                <a:latin typeface="Roboto"/>
                <a:ea typeface="Roboto"/>
                <a:cs typeface="Roboto"/>
                <a:sym typeface="Roboto"/>
              </a:rPr>
              <a:t>En este trabajo se analiza la información proveniente del siguiente dataset:</a:t>
            </a:r>
            <a:endParaRPr sz="1800">
              <a:solidFill>
                <a:schemeClr val="lt1"/>
              </a:solidFill>
              <a:highlight>
                <a:schemeClr val="dk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sz="1800">
              <a:solidFill>
                <a:schemeClr val="lt1"/>
              </a:solidFill>
              <a:highlight>
                <a:schemeClr val="dk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sz="1800">
              <a:solidFill>
                <a:schemeClr val="lt1"/>
              </a:solidFill>
              <a:highlight>
                <a:schemeClr val="dk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s" sz="1800">
                <a:solidFill>
                  <a:schemeClr val="lt1"/>
                </a:solidFill>
                <a:highlight>
                  <a:schemeClr val="dk1"/>
                </a:highlight>
                <a:latin typeface="Roboto"/>
                <a:ea typeface="Roboto"/>
                <a:cs typeface="Roboto"/>
                <a:sym typeface="Roboto"/>
              </a:rPr>
              <a:t>https://raw.githubusercontent.com/owid/covid-19-data/master/public/data/owid-covid-data.csv</a:t>
            </a:r>
            <a:endParaRPr sz="1800">
              <a:solidFill>
                <a:schemeClr val="lt1"/>
              </a:solidFill>
              <a:highlight>
                <a:schemeClr val="dk1"/>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14103c96423_1_17"/>
          <p:cNvSpPr txBox="1"/>
          <p:nvPr/>
        </p:nvSpPr>
        <p:spPr>
          <a:xfrm>
            <a:off x="510450" y="52925"/>
            <a:ext cx="8123100" cy="4943400"/>
          </a:xfrm>
          <a:prstGeom prst="rect">
            <a:avLst/>
          </a:prstGeom>
          <a:noFill/>
          <a:ln>
            <a:noFill/>
          </a:ln>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b="1" lang="es" sz="1850">
                <a:solidFill>
                  <a:schemeClr val="lt1"/>
                </a:solidFill>
                <a:highlight>
                  <a:schemeClr val="dk1"/>
                </a:highlight>
                <a:latin typeface="Roboto"/>
                <a:ea typeface="Roboto"/>
                <a:cs typeface="Roboto"/>
                <a:sym typeface="Roboto"/>
              </a:rPr>
              <a:t>Columnas de Interés:</a:t>
            </a:r>
            <a:endParaRPr sz="1700">
              <a:solidFill>
                <a:schemeClr val="lt1"/>
              </a:solidFill>
              <a:highlight>
                <a:schemeClr val="dk1"/>
              </a:highlight>
              <a:latin typeface="Roboto"/>
              <a:ea typeface="Roboto"/>
              <a:cs typeface="Roboto"/>
              <a:sym typeface="Roboto"/>
            </a:endParaRPr>
          </a:p>
        </p:txBody>
      </p:sp>
      <p:graphicFrame>
        <p:nvGraphicFramePr>
          <p:cNvPr id="98" name="Google Shape;98;g14103c96423_1_17"/>
          <p:cNvGraphicFramePr/>
          <p:nvPr/>
        </p:nvGraphicFramePr>
        <p:xfrm>
          <a:off x="2435150" y="524392"/>
          <a:ext cx="3000000" cy="3000000"/>
        </p:xfrm>
        <a:graphic>
          <a:graphicData uri="http://schemas.openxmlformats.org/drawingml/2006/table">
            <a:tbl>
              <a:tblPr>
                <a:noFill/>
                <a:tableStyleId>{28025570-179C-4FFC-9AEE-B882A2F5DD37}</a:tableStyleId>
              </a:tblPr>
              <a:tblGrid>
                <a:gridCol w="1677150"/>
                <a:gridCol w="1677150"/>
                <a:gridCol w="1677150"/>
              </a:tblGrid>
              <a:tr h="343125">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Continent</a:t>
                      </a:r>
                      <a:endParaRPr sz="1200">
                        <a:solidFill>
                          <a:schemeClr val="dk1"/>
                        </a:solidFill>
                        <a:highlight>
                          <a:schemeClr val="lt1"/>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Continente</a:t>
                      </a:r>
                      <a:endParaRPr sz="1200">
                        <a:solidFill>
                          <a:schemeClr val="dk1"/>
                        </a:solidFill>
                        <a:highlight>
                          <a:schemeClr val="lt1"/>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Descripción</a:t>
                      </a:r>
                      <a:endParaRPr sz="1200">
                        <a:solidFill>
                          <a:schemeClr val="dk1"/>
                        </a:solidFill>
                        <a:highlight>
                          <a:schemeClr val="lt1"/>
                        </a:highlight>
                        <a:latin typeface="Roboto"/>
                        <a:ea typeface="Roboto"/>
                        <a:cs typeface="Roboto"/>
                        <a:sym typeface="Roboto"/>
                      </a:endParaRPr>
                    </a:p>
                  </a:txBody>
                  <a:tcPr marT="91425" marB="91425" marR="91425" marL="91425"/>
                </a:tc>
              </a:tr>
              <a:tr h="694250">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positive_rate</a:t>
                      </a:r>
                      <a:endParaRPr sz="1200">
                        <a:solidFill>
                          <a:schemeClr val="dk1"/>
                        </a:solidFill>
                        <a:highlight>
                          <a:schemeClr val="lt1"/>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tasa de positividad</a:t>
                      </a:r>
                      <a:endParaRPr sz="1200">
                        <a:solidFill>
                          <a:schemeClr val="dk1"/>
                        </a:solidFill>
                        <a:highlight>
                          <a:schemeClr val="lt1"/>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1200">
                          <a:solidFill>
                            <a:srgbClr val="252525"/>
                          </a:solidFill>
                          <a:highlight>
                            <a:srgbClr val="FFFFFF"/>
                          </a:highlight>
                          <a:latin typeface="Roboto"/>
                          <a:ea typeface="Roboto"/>
                          <a:cs typeface="Roboto"/>
                          <a:sym typeface="Roboto"/>
                        </a:rPr>
                        <a:t>El porcentaje de test positivos sobre el total que se realizan</a:t>
                      </a:r>
                      <a:endParaRPr sz="1200">
                        <a:solidFill>
                          <a:schemeClr val="dk1"/>
                        </a:solidFill>
                        <a:highlight>
                          <a:schemeClr val="lt1"/>
                        </a:highlight>
                        <a:latin typeface="Roboto"/>
                        <a:ea typeface="Roboto"/>
                        <a:cs typeface="Roboto"/>
                        <a:sym typeface="Roboto"/>
                      </a:endParaRPr>
                    </a:p>
                  </a:txBody>
                  <a:tcPr marT="91425" marB="91425" marR="91425" marL="91425"/>
                </a:tc>
              </a:tr>
              <a:tr h="343125">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location</a:t>
                      </a:r>
                      <a:endParaRPr sz="1200">
                        <a:solidFill>
                          <a:schemeClr val="dk1"/>
                        </a:solidFill>
                        <a:highlight>
                          <a:schemeClr val="lt1"/>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pais</a:t>
                      </a:r>
                      <a:endParaRPr sz="1200">
                        <a:solidFill>
                          <a:schemeClr val="dk1"/>
                        </a:solidFill>
                        <a:highlight>
                          <a:schemeClr val="lt1"/>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sz="1200">
                        <a:solidFill>
                          <a:schemeClr val="dk1"/>
                        </a:solidFill>
                        <a:highlight>
                          <a:schemeClr val="lt1"/>
                        </a:highlight>
                        <a:latin typeface="Roboto"/>
                        <a:ea typeface="Roboto"/>
                        <a:cs typeface="Roboto"/>
                        <a:sym typeface="Roboto"/>
                      </a:endParaRPr>
                    </a:p>
                  </a:txBody>
                  <a:tcPr marT="91425" marB="91425" marR="91425" marL="91425"/>
                </a:tc>
              </a:tr>
              <a:tr h="343125">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date</a:t>
                      </a:r>
                      <a:endParaRPr sz="1200">
                        <a:solidFill>
                          <a:schemeClr val="dk1"/>
                        </a:solidFill>
                        <a:highlight>
                          <a:schemeClr val="lt1"/>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fecha</a:t>
                      </a:r>
                      <a:endParaRPr sz="1200">
                        <a:solidFill>
                          <a:schemeClr val="dk1"/>
                        </a:solidFill>
                        <a:highlight>
                          <a:schemeClr val="lt1"/>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sz="1200">
                        <a:solidFill>
                          <a:schemeClr val="dk1"/>
                        </a:solidFill>
                        <a:highlight>
                          <a:schemeClr val="lt1"/>
                        </a:highlight>
                        <a:latin typeface="Roboto"/>
                        <a:ea typeface="Roboto"/>
                        <a:cs typeface="Roboto"/>
                        <a:sym typeface="Roboto"/>
                      </a:endParaRPr>
                    </a:p>
                  </a:txBody>
                  <a:tcPr marT="91425" marB="91425" marR="91425" marL="91425"/>
                </a:tc>
              </a:tr>
              <a:tr h="343125">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total_cases</a:t>
                      </a:r>
                      <a:endParaRPr sz="1200">
                        <a:solidFill>
                          <a:schemeClr val="dk1"/>
                        </a:solidFill>
                        <a:highlight>
                          <a:schemeClr val="lt1"/>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casos totales</a:t>
                      </a:r>
                      <a:endParaRPr sz="1200">
                        <a:solidFill>
                          <a:schemeClr val="dk1"/>
                        </a:solidFill>
                        <a:highlight>
                          <a:schemeClr val="lt1"/>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casos acumulados</a:t>
                      </a:r>
                      <a:endParaRPr sz="1200">
                        <a:solidFill>
                          <a:schemeClr val="dk1"/>
                        </a:solidFill>
                        <a:highlight>
                          <a:schemeClr val="lt1"/>
                        </a:highlight>
                        <a:latin typeface="Roboto"/>
                        <a:ea typeface="Roboto"/>
                        <a:cs typeface="Roboto"/>
                        <a:sym typeface="Roboto"/>
                      </a:endParaRPr>
                    </a:p>
                  </a:txBody>
                  <a:tcPr marT="91425" marB="91425" marR="91425" marL="91425"/>
                </a:tc>
              </a:tr>
              <a:tr h="514700">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new_cases</a:t>
                      </a:r>
                      <a:endParaRPr sz="1200">
                        <a:solidFill>
                          <a:schemeClr val="dk1"/>
                        </a:solidFill>
                        <a:highlight>
                          <a:schemeClr val="lt1"/>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nuevos casos</a:t>
                      </a:r>
                      <a:endParaRPr sz="1200">
                        <a:solidFill>
                          <a:schemeClr val="dk1"/>
                        </a:solidFill>
                        <a:highlight>
                          <a:schemeClr val="lt1"/>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casos reportados en las ultimas 24 hs</a:t>
                      </a:r>
                      <a:endParaRPr sz="1200">
                        <a:solidFill>
                          <a:schemeClr val="dk1"/>
                        </a:solidFill>
                        <a:highlight>
                          <a:schemeClr val="lt1"/>
                        </a:highlight>
                        <a:latin typeface="Roboto"/>
                        <a:ea typeface="Roboto"/>
                        <a:cs typeface="Roboto"/>
                        <a:sym typeface="Roboto"/>
                      </a:endParaRPr>
                    </a:p>
                  </a:txBody>
                  <a:tcPr marT="91425" marB="91425" marR="91425" marL="91425"/>
                </a:tc>
              </a:tr>
              <a:tr h="518800">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people_vaccinated</a:t>
                      </a:r>
                      <a:endParaRPr sz="1200">
                        <a:solidFill>
                          <a:schemeClr val="dk1"/>
                        </a:solidFill>
                        <a:highlight>
                          <a:schemeClr val="lt1"/>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personas vacunadas</a:t>
                      </a:r>
                      <a:endParaRPr sz="1200">
                        <a:solidFill>
                          <a:schemeClr val="dk1"/>
                        </a:solidFill>
                        <a:highlight>
                          <a:schemeClr val="lt1"/>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sz="1200">
                        <a:solidFill>
                          <a:schemeClr val="dk1"/>
                        </a:solidFill>
                        <a:highlight>
                          <a:schemeClr val="lt1"/>
                        </a:highlight>
                        <a:latin typeface="Roboto"/>
                        <a:ea typeface="Roboto"/>
                        <a:cs typeface="Roboto"/>
                        <a:sym typeface="Roboto"/>
                      </a:endParaRPr>
                    </a:p>
                  </a:txBody>
                  <a:tcPr marT="91425" marB="91425" marR="91425" marL="91425"/>
                </a:tc>
              </a:tr>
              <a:tr h="343125">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total_deaths</a:t>
                      </a:r>
                      <a:endParaRPr sz="1200">
                        <a:solidFill>
                          <a:schemeClr val="dk1"/>
                        </a:solidFill>
                        <a:highlight>
                          <a:schemeClr val="lt1"/>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muertes totales</a:t>
                      </a:r>
                      <a:endParaRPr sz="1200">
                        <a:solidFill>
                          <a:schemeClr val="dk1"/>
                        </a:solidFill>
                        <a:highlight>
                          <a:schemeClr val="lt1"/>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muertes acumuladas</a:t>
                      </a:r>
                      <a:endParaRPr sz="1200">
                        <a:solidFill>
                          <a:schemeClr val="dk1"/>
                        </a:solidFill>
                        <a:highlight>
                          <a:schemeClr val="lt1"/>
                        </a:highlight>
                        <a:latin typeface="Roboto"/>
                        <a:ea typeface="Roboto"/>
                        <a:cs typeface="Roboto"/>
                        <a:sym typeface="Roboto"/>
                      </a:endParaRPr>
                    </a:p>
                  </a:txBody>
                  <a:tcPr marT="91425" marB="91425" marR="91425" marL="91425"/>
                </a:tc>
              </a:tr>
              <a:tr h="514700">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new_deaths</a:t>
                      </a:r>
                      <a:endParaRPr sz="1200">
                        <a:solidFill>
                          <a:schemeClr val="dk1"/>
                        </a:solidFill>
                        <a:highlight>
                          <a:schemeClr val="lt1"/>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nuevas muertes</a:t>
                      </a:r>
                      <a:endParaRPr sz="1200">
                        <a:solidFill>
                          <a:schemeClr val="dk1"/>
                        </a:solidFill>
                        <a:highlight>
                          <a:schemeClr val="lt1"/>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muertes reportadas recientes (24hs)</a:t>
                      </a:r>
                      <a:endParaRPr sz="1200">
                        <a:solidFill>
                          <a:schemeClr val="dk1"/>
                        </a:solidFill>
                        <a:highlight>
                          <a:schemeClr val="lt1"/>
                        </a:highlight>
                        <a:latin typeface="Roboto"/>
                        <a:ea typeface="Roboto"/>
                        <a:cs typeface="Roboto"/>
                        <a:sym typeface="Roboto"/>
                      </a:endParaRPr>
                    </a:p>
                  </a:txBody>
                  <a:tcPr marT="91425" marB="91425" marR="91425" marL="91425"/>
                </a:tc>
              </a:tr>
              <a:tr h="343125">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median_age</a:t>
                      </a:r>
                      <a:endParaRPr sz="1200">
                        <a:solidFill>
                          <a:schemeClr val="dk1"/>
                        </a:solidFill>
                        <a:highlight>
                          <a:schemeClr val="lt1"/>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1200">
                          <a:solidFill>
                            <a:schemeClr val="dk1"/>
                          </a:solidFill>
                          <a:highlight>
                            <a:schemeClr val="lt1"/>
                          </a:highlight>
                          <a:latin typeface="Roboto"/>
                          <a:ea typeface="Roboto"/>
                          <a:cs typeface="Roboto"/>
                          <a:sym typeface="Roboto"/>
                        </a:rPr>
                        <a:t>edad media</a:t>
                      </a:r>
                      <a:endParaRPr sz="1200">
                        <a:solidFill>
                          <a:schemeClr val="dk1"/>
                        </a:solidFill>
                        <a:highlight>
                          <a:schemeClr val="lt1"/>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sz="1200">
                        <a:solidFill>
                          <a:schemeClr val="dk1"/>
                        </a:solidFill>
                        <a:highlight>
                          <a:schemeClr val="lt1"/>
                        </a:highlight>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14103c96423_1_22"/>
          <p:cNvSpPr txBox="1"/>
          <p:nvPr/>
        </p:nvSpPr>
        <p:spPr>
          <a:xfrm>
            <a:off x="139650" y="688500"/>
            <a:ext cx="8430000" cy="4390200"/>
          </a:xfrm>
          <a:prstGeom prst="rect">
            <a:avLst/>
          </a:prstGeom>
          <a:noFill/>
          <a:ln>
            <a:noFill/>
          </a:ln>
        </p:spPr>
        <p:txBody>
          <a:bodyPr anchorCtr="0" anchor="t" bIns="91425" lIns="91425" spcFirstLastPara="1" rIns="91425" wrap="square" tIns="91425">
            <a:normAutofit fontScale="55000" lnSpcReduction="10000"/>
          </a:bodyPr>
          <a:lstStyle/>
          <a:p>
            <a:pPr indent="0" lvl="0" marL="0" rtl="0" algn="l">
              <a:lnSpc>
                <a:spcPct val="135714"/>
              </a:lnSpc>
              <a:spcBef>
                <a:spcPts val="0"/>
              </a:spcBef>
              <a:spcAft>
                <a:spcPts val="0"/>
              </a:spcAft>
              <a:buClr>
                <a:schemeClr val="dk1"/>
              </a:buClr>
              <a:buSzPct val="38211"/>
              <a:buFont typeface="Arial"/>
              <a:buNone/>
            </a:pPr>
            <a:r>
              <a:rPr lang="es" sz="2878">
                <a:solidFill>
                  <a:schemeClr val="lt1"/>
                </a:solidFill>
                <a:highlight>
                  <a:schemeClr val="dk1"/>
                </a:highlight>
                <a:latin typeface="Roboto"/>
                <a:ea typeface="Roboto"/>
                <a:cs typeface="Roboto"/>
                <a:sym typeface="Roboto"/>
              </a:rPr>
              <a:t>Con estos datos mencionados se realizan visualizaciones orientadas con el fin de poder entender mejor la situación de cada región.</a:t>
            </a:r>
            <a:endParaRPr sz="2878">
              <a:solidFill>
                <a:schemeClr val="lt1"/>
              </a:solidFill>
              <a:highlight>
                <a:schemeClr val="dk1"/>
              </a:highlight>
              <a:latin typeface="Roboto"/>
              <a:ea typeface="Roboto"/>
              <a:cs typeface="Roboto"/>
              <a:sym typeface="Roboto"/>
            </a:endParaRPr>
          </a:p>
          <a:p>
            <a:pPr indent="0" lvl="0" marL="0" rtl="0" algn="l">
              <a:lnSpc>
                <a:spcPct val="135714"/>
              </a:lnSpc>
              <a:spcBef>
                <a:spcPts val="0"/>
              </a:spcBef>
              <a:spcAft>
                <a:spcPts val="0"/>
              </a:spcAft>
              <a:buClr>
                <a:schemeClr val="dk1"/>
              </a:buClr>
              <a:buSzPct val="38211"/>
              <a:buFont typeface="Arial"/>
              <a:buNone/>
            </a:pPr>
            <a:r>
              <a:t/>
            </a:r>
            <a:endParaRPr sz="2878">
              <a:solidFill>
                <a:schemeClr val="lt1"/>
              </a:solidFill>
              <a:highlight>
                <a:schemeClr val="dk1"/>
              </a:highlight>
              <a:latin typeface="Roboto"/>
              <a:ea typeface="Roboto"/>
              <a:cs typeface="Roboto"/>
              <a:sym typeface="Roboto"/>
            </a:endParaRPr>
          </a:p>
          <a:p>
            <a:pPr indent="0" lvl="0" marL="0" rtl="0" algn="l">
              <a:lnSpc>
                <a:spcPct val="135714"/>
              </a:lnSpc>
              <a:spcBef>
                <a:spcPts val="0"/>
              </a:spcBef>
              <a:spcAft>
                <a:spcPts val="0"/>
              </a:spcAft>
              <a:buClr>
                <a:schemeClr val="dk1"/>
              </a:buClr>
              <a:buSzPct val="38211"/>
              <a:buFont typeface="Arial"/>
              <a:buNone/>
            </a:pPr>
            <a:r>
              <a:t/>
            </a:r>
            <a:endParaRPr sz="2878">
              <a:solidFill>
                <a:schemeClr val="lt1"/>
              </a:solidFill>
              <a:highlight>
                <a:schemeClr val="dk1"/>
              </a:highlight>
              <a:latin typeface="Roboto"/>
              <a:ea typeface="Roboto"/>
              <a:cs typeface="Roboto"/>
              <a:sym typeface="Roboto"/>
            </a:endParaRPr>
          </a:p>
          <a:p>
            <a:pPr indent="0" lvl="0" marL="0" rtl="0" algn="l">
              <a:lnSpc>
                <a:spcPct val="135714"/>
              </a:lnSpc>
              <a:spcBef>
                <a:spcPts val="0"/>
              </a:spcBef>
              <a:spcAft>
                <a:spcPts val="0"/>
              </a:spcAft>
              <a:buClr>
                <a:schemeClr val="dk1"/>
              </a:buClr>
              <a:buSzPct val="38211"/>
              <a:buFont typeface="Arial"/>
              <a:buNone/>
            </a:pPr>
            <a:r>
              <a:rPr lang="es" sz="2878">
                <a:solidFill>
                  <a:schemeClr val="lt1"/>
                </a:solidFill>
                <a:highlight>
                  <a:schemeClr val="dk1"/>
                </a:highlight>
                <a:latin typeface="Roboto"/>
                <a:ea typeface="Roboto"/>
                <a:cs typeface="Roboto"/>
                <a:sym typeface="Roboto"/>
              </a:rPr>
              <a:t>Además se implementó un modelo de regresión el cual fue validado y se basa en un Árbol de decisión para realizar predicciones. La variable Objetivo para realizar predicciones será sobre la cantidad de nuevos casos confirmados.</a:t>
            </a:r>
            <a:endParaRPr sz="2878">
              <a:solidFill>
                <a:schemeClr val="lt1"/>
              </a:solidFill>
              <a:highlight>
                <a:schemeClr val="dk1"/>
              </a:highlight>
              <a:latin typeface="Roboto"/>
              <a:ea typeface="Roboto"/>
              <a:cs typeface="Roboto"/>
              <a:sym typeface="Roboto"/>
            </a:endParaRPr>
          </a:p>
          <a:p>
            <a:pPr indent="0" lvl="0" marL="0" rtl="0" algn="l">
              <a:lnSpc>
                <a:spcPct val="135714"/>
              </a:lnSpc>
              <a:spcBef>
                <a:spcPts val="0"/>
              </a:spcBef>
              <a:spcAft>
                <a:spcPts val="0"/>
              </a:spcAft>
              <a:buClr>
                <a:schemeClr val="dk1"/>
              </a:buClr>
              <a:buSzPct val="38211"/>
              <a:buFont typeface="Arial"/>
              <a:buNone/>
            </a:pPr>
            <a:r>
              <a:rPr lang="es" sz="2878">
                <a:solidFill>
                  <a:schemeClr val="lt1"/>
                </a:solidFill>
                <a:highlight>
                  <a:schemeClr val="dk1"/>
                </a:highlight>
                <a:latin typeface="Roboto"/>
                <a:ea typeface="Roboto"/>
                <a:cs typeface="Roboto"/>
                <a:sym typeface="Roboto"/>
              </a:rPr>
              <a:t> Nuestro modelo nos arroja un 26,8% valores erróneos, el modelo es demasiado sensible al azar de los datos tomados, por lo tanto no resulta adecuado para hacer predicciones. Por lo que se lo podría definir como Underfitting o Sub-Ajuste.</a:t>
            </a:r>
            <a:endParaRPr sz="2878">
              <a:solidFill>
                <a:schemeClr val="lt1"/>
              </a:solidFill>
              <a:latin typeface="DM Sans"/>
              <a:ea typeface="DM Sans"/>
              <a:cs typeface="DM Sans"/>
              <a:sym typeface="DM Sans"/>
            </a:endParaRPr>
          </a:p>
          <a:p>
            <a:pPr indent="0" lvl="0" marL="0" rtl="0" algn="l">
              <a:lnSpc>
                <a:spcPct val="115000"/>
              </a:lnSpc>
              <a:spcBef>
                <a:spcPts val="600"/>
              </a:spcBef>
              <a:spcAft>
                <a:spcPts val="0"/>
              </a:spcAft>
              <a:buClr>
                <a:schemeClr val="dk1"/>
              </a:buClr>
              <a:buSzPct val="44000"/>
              <a:buFont typeface="Arial"/>
              <a:buNone/>
            </a:pPr>
            <a:r>
              <a:t/>
            </a:r>
            <a:endParaRPr b="1" sz="2500">
              <a:solidFill>
                <a:schemeClr val="lt1"/>
              </a:solidFill>
              <a:highlight>
                <a:schemeClr val="dk1"/>
              </a:highlight>
              <a:latin typeface="Roboto"/>
              <a:ea typeface="Roboto"/>
              <a:cs typeface="Roboto"/>
              <a:sym typeface="Roboto"/>
            </a:endParaRPr>
          </a:p>
          <a:p>
            <a:pPr indent="0" lvl="0" marL="0" rtl="0" algn="l">
              <a:lnSpc>
                <a:spcPct val="115000"/>
              </a:lnSpc>
              <a:spcBef>
                <a:spcPts val="1200"/>
              </a:spcBef>
              <a:spcAft>
                <a:spcPts val="0"/>
              </a:spcAft>
              <a:buClr>
                <a:schemeClr val="dk1"/>
              </a:buClr>
              <a:buSzPct val="55000"/>
              <a:buFont typeface="Arial"/>
              <a:buNone/>
            </a:pPr>
            <a:r>
              <a:rPr lang="es" sz="2000">
                <a:solidFill>
                  <a:schemeClr val="lt1"/>
                </a:solidFill>
                <a:highlight>
                  <a:schemeClr val="dk1"/>
                </a:highlight>
                <a:latin typeface="Roboto"/>
                <a:ea typeface="Roboto"/>
                <a:cs typeface="Roboto"/>
                <a:sym typeface="Roboto"/>
              </a:rPr>
              <a:t> </a:t>
            </a:r>
            <a:endParaRPr sz="2000">
              <a:solidFill>
                <a:schemeClr val="lt1"/>
              </a:solidFill>
              <a:highlight>
                <a:schemeClr val="dk1"/>
              </a:highlight>
              <a:latin typeface="Roboto"/>
              <a:ea typeface="Roboto"/>
              <a:cs typeface="Roboto"/>
              <a:sym typeface="Roboto"/>
            </a:endParaRPr>
          </a:p>
          <a:p>
            <a:pPr indent="0" lvl="0" marL="0" rtl="0" algn="l">
              <a:lnSpc>
                <a:spcPct val="115000"/>
              </a:lnSpc>
              <a:spcBef>
                <a:spcPts val="1200"/>
              </a:spcBef>
              <a:spcAft>
                <a:spcPts val="500"/>
              </a:spcAft>
              <a:buClr>
                <a:schemeClr val="dk1"/>
              </a:buClr>
              <a:buSzPct val="61111"/>
              <a:buFont typeface="Arial"/>
              <a:buNone/>
            </a:pPr>
            <a:r>
              <a:t/>
            </a:r>
            <a:endParaRPr b="1" sz="1800">
              <a:solidFill>
                <a:schemeClr val="accent2"/>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g16b912f14ac_0_17"/>
          <p:cNvPicPr preferRelativeResize="0"/>
          <p:nvPr/>
        </p:nvPicPr>
        <p:blipFill rotWithShape="1">
          <a:blip r:embed="rId3">
            <a:alphaModFix/>
          </a:blip>
          <a:srcRect b="0" l="0" r="0" t="0"/>
          <a:stretch/>
        </p:blipFill>
        <p:spPr>
          <a:xfrm>
            <a:off x="161875" y="454025"/>
            <a:ext cx="4341850" cy="2250225"/>
          </a:xfrm>
          <a:prstGeom prst="rect">
            <a:avLst/>
          </a:prstGeom>
          <a:noFill/>
          <a:ln>
            <a:noFill/>
          </a:ln>
        </p:spPr>
      </p:pic>
      <p:pic>
        <p:nvPicPr>
          <p:cNvPr id="109" name="Google Shape;109;g16b912f14ac_0_17"/>
          <p:cNvPicPr preferRelativeResize="0"/>
          <p:nvPr/>
        </p:nvPicPr>
        <p:blipFill rotWithShape="1">
          <a:blip r:embed="rId4">
            <a:alphaModFix/>
          </a:blip>
          <a:srcRect b="0" l="0" r="0" t="5615"/>
          <a:stretch/>
        </p:blipFill>
        <p:spPr>
          <a:xfrm>
            <a:off x="2314025" y="2893275"/>
            <a:ext cx="4255049" cy="2250226"/>
          </a:xfrm>
          <a:prstGeom prst="rect">
            <a:avLst/>
          </a:prstGeom>
          <a:noFill/>
          <a:ln>
            <a:noFill/>
          </a:ln>
        </p:spPr>
      </p:pic>
      <p:sp>
        <p:nvSpPr>
          <p:cNvPr id="110" name="Google Shape;110;g16b912f14ac_0_17"/>
          <p:cNvSpPr txBox="1"/>
          <p:nvPr/>
        </p:nvSpPr>
        <p:spPr>
          <a:xfrm>
            <a:off x="1085613" y="228100"/>
            <a:ext cx="233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highlight>
                  <a:schemeClr val="dk1"/>
                </a:highlight>
              </a:rPr>
              <a:t>  </a:t>
            </a:r>
            <a:r>
              <a:rPr lang="es">
                <a:solidFill>
                  <a:schemeClr val="lt1"/>
                </a:solidFill>
                <a:highlight>
                  <a:schemeClr val="dk1"/>
                </a:highlight>
              </a:rPr>
              <a:t>Muertes Reportadas                                                      </a:t>
            </a:r>
            <a:r>
              <a:rPr lang="es"/>
              <a:t>                                                                     </a:t>
            </a:r>
            <a:endParaRPr/>
          </a:p>
        </p:txBody>
      </p:sp>
      <p:sp>
        <p:nvSpPr>
          <p:cNvPr id="111" name="Google Shape;111;g16b912f14ac_0_17"/>
          <p:cNvSpPr txBox="1"/>
          <p:nvPr/>
        </p:nvSpPr>
        <p:spPr>
          <a:xfrm>
            <a:off x="3493175" y="2704250"/>
            <a:ext cx="233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highlight>
                  <a:schemeClr val="dk1"/>
                </a:highlight>
              </a:rPr>
              <a:t>Casos totales reportados</a:t>
            </a:r>
            <a:r>
              <a:rPr lang="es">
                <a:solidFill>
                  <a:schemeClr val="lt1"/>
                </a:solidFill>
                <a:highlight>
                  <a:schemeClr val="dk1"/>
                </a:highlight>
              </a:rPr>
              <a:t>                                                      </a:t>
            </a:r>
            <a:r>
              <a:rPr lang="es"/>
              <a:t>                                                                     </a:t>
            </a:r>
            <a:endParaRPr/>
          </a:p>
        </p:txBody>
      </p:sp>
      <p:pic>
        <p:nvPicPr>
          <p:cNvPr id="112" name="Google Shape;112;g16b912f14ac_0_17"/>
          <p:cNvPicPr preferRelativeResize="0"/>
          <p:nvPr/>
        </p:nvPicPr>
        <p:blipFill>
          <a:blip r:embed="rId5">
            <a:alphaModFix/>
          </a:blip>
          <a:stretch>
            <a:fillRect/>
          </a:stretch>
        </p:blipFill>
        <p:spPr>
          <a:xfrm>
            <a:off x="4738173" y="468325"/>
            <a:ext cx="4169826" cy="2250225"/>
          </a:xfrm>
          <a:prstGeom prst="rect">
            <a:avLst/>
          </a:prstGeom>
          <a:noFill/>
          <a:ln>
            <a:noFill/>
          </a:ln>
        </p:spPr>
      </p:pic>
      <p:sp>
        <p:nvSpPr>
          <p:cNvPr id="113" name="Google Shape;113;g16b912f14ac_0_17"/>
          <p:cNvSpPr txBox="1"/>
          <p:nvPr/>
        </p:nvSpPr>
        <p:spPr>
          <a:xfrm>
            <a:off x="5772125" y="228100"/>
            <a:ext cx="233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highlight>
                  <a:schemeClr val="dk1"/>
                </a:highlight>
              </a:rPr>
              <a:t>Tasa de Positividad</a:t>
            </a:r>
            <a:r>
              <a:rPr lang="es">
                <a:solidFill>
                  <a:schemeClr val="lt1"/>
                </a:solidFill>
                <a:highlight>
                  <a:schemeClr val="dk1"/>
                </a:highlight>
              </a:rPr>
              <a:t>                                                      </a:t>
            </a:r>
            <a:r>
              <a:rPr lang="es"/>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g16c8fc03878_0_0"/>
          <p:cNvPicPr preferRelativeResize="0"/>
          <p:nvPr/>
        </p:nvPicPr>
        <p:blipFill>
          <a:blip r:embed="rId3">
            <a:alphaModFix/>
          </a:blip>
          <a:stretch>
            <a:fillRect/>
          </a:stretch>
        </p:blipFill>
        <p:spPr>
          <a:xfrm>
            <a:off x="203900" y="270125"/>
            <a:ext cx="8839199" cy="2445199"/>
          </a:xfrm>
          <a:prstGeom prst="rect">
            <a:avLst/>
          </a:prstGeom>
          <a:noFill/>
          <a:ln>
            <a:noFill/>
          </a:ln>
        </p:spPr>
      </p:pic>
      <p:sp>
        <p:nvSpPr>
          <p:cNvPr id="119" name="Google Shape;119;g16c8fc03878_0_0"/>
          <p:cNvSpPr txBox="1"/>
          <p:nvPr/>
        </p:nvSpPr>
        <p:spPr>
          <a:xfrm>
            <a:off x="3375325" y="68125"/>
            <a:ext cx="233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highlight>
                  <a:schemeClr val="dk1"/>
                </a:highlight>
              </a:rPr>
              <a:t>Expectativa de Vida</a:t>
            </a:r>
            <a:r>
              <a:rPr lang="es">
                <a:solidFill>
                  <a:schemeClr val="lt1"/>
                </a:solidFill>
                <a:highlight>
                  <a:schemeClr val="dk1"/>
                </a:highlight>
              </a:rPr>
              <a:t>                                                      </a:t>
            </a:r>
            <a:r>
              <a:rPr lang="es"/>
              <a:t>                                                                     </a:t>
            </a:r>
            <a:endParaRPr/>
          </a:p>
        </p:txBody>
      </p:sp>
      <p:pic>
        <p:nvPicPr>
          <p:cNvPr id="120" name="Google Shape;120;g16c8fc03878_0_0"/>
          <p:cNvPicPr preferRelativeResize="0"/>
          <p:nvPr/>
        </p:nvPicPr>
        <p:blipFill>
          <a:blip r:embed="rId4">
            <a:alphaModFix/>
          </a:blip>
          <a:stretch>
            <a:fillRect/>
          </a:stretch>
        </p:blipFill>
        <p:spPr>
          <a:xfrm>
            <a:off x="2217025" y="2893275"/>
            <a:ext cx="4564965" cy="2250225"/>
          </a:xfrm>
          <a:prstGeom prst="rect">
            <a:avLst/>
          </a:prstGeom>
          <a:noFill/>
          <a:ln>
            <a:noFill/>
          </a:ln>
        </p:spPr>
      </p:pic>
      <p:sp>
        <p:nvSpPr>
          <p:cNvPr id="121" name="Google Shape;121;g16c8fc03878_0_0"/>
          <p:cNvSpPr txBox="1"/>
          <p:nvPr/>
        </p:nvSpPr>
        <p:spPr>
          <a:xfrm>
            <a:off x="3397450" y="2667350"/>
            <a:ext cx="233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highlight>
                  <a:schemeClr val="dk1"/>
                </a:highlight>
              </a:rPr>
              <a:t>Población Vacunada                                                      </a:t>
            </a:r>
            <a:r>
              <a:rPr lang="es"/>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g16b912f14ac_1_0"/>
          <p:cNvPicPr preferRelativeResize="0"/>
          <p:nvPr/>
        </p:nvPicPr>
        <p:blipFill rotWithShape="1">
          <a:blip r:embed="rId3">
            <a:alphaModFix/>
          </a:blip>
          <a:srcRect b="0" l="0" r="21893" t="901"/>
          <a:stretch/>
        </p:blipFill>
        <p:spPr>
          <a:xfrm>
            <a:off x="952350" y="1398100"/>
            <a:ext cx="6904276" cy="3349050"/>
          </a:xfrm>
          <a:prstGeom prst="rect">
            <a:avLst/>
          </a:prstGeom>
          <a:noFill/>
          <a:ln>
            <a:noFill/>
          </a:ln>
        </p:spPr>
      </p:pic>
      <p:sp>
        <p:nvSpPr>
          <p:cNvPr id="127" name="Google Shape;127;g16b912f14ac_1_0"/>
          <p:cNvSpPr txBox="1"/>
          <p:nvPr/>
        </p:nvSpPr>
        <p:spPr>
          <a:xfrm>
            <a:off x="952350" y="893675"/>
            <a:ext cx="765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highlight>
                  <a:schemeClr val="dk1"/>
                </a:highlight>
              </a:rPr>
              <a:t>Creación</a:t>
            </a:r>
            <a:r>
              <a:rPr lang="es">
                <a:solidFill>
                  <a:schemeClr val="lt1"/>
                </a:solidFill>
                <a:highlight>
                  <a:schemeClr val="dk1"/>
                </a:highlight>
              </a:rPr>
              <a:t> de Modelo de </a:t>
            </a:r>
            <a:r>
              <a:rPr lang="es">
                <a:solidFill>
                  <a:schemeClr val="lt1"/>
                </a:solidFill>
                <a:highlight>
                  <a:schemeClr val="dk1"/>
                </a:highlight>
              </a:rPr>
              <a:t>Machine</a:t>
            </a:r>
            <a:r>
              <a:rPr lang="es">
                <a:solidFill>
                  <a:schemeClr val="lt1"/>
                </a:solidFill>
                <a:highlight>
                  <a:schemeClr val="dk1"/>
                </a:highlight>
              </a:rPr>
              <a:t> Learning y su entrenamiento</a:t>
            </a:r>
            <a:endParaRPr>
              <a:solidFill>
                <a:schemeClr val="lt1"/>
              </a:solidFill>
              <a:highlight>
                <a:schemeClr val="dk1"/>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